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embedTrueTypeFonts="1" saveSubsetFonts="1">
  <p:sldMasterIdLst>
    <p:sldMasterId id="2147483688" r:id="rId1"/>
  </p:sldMasterIdLst>
  <p:notesMasterIdLst>
    <p:notesMasterId r:id="rId29"/>
  </p:notesMasterIdLst>
  <p:sldIdLst>
    <p:sldId id="314" r:id="rId2"/>
    <p:sldId id="390" r:id="rId3"/>
    <p:sldId id="1024" r:id="rId4"/>
    <p:sldId id="1031" r:id="rId5"/>
    <p:sldId id="1026" r:id="rId6"/>
    <p:sldId id="1029" r:id="rId7"/>
    <p:sldId id="1027" r:id="rId8"/>
    <p:sldId id="1025" r:id="rId9"/>
    <p:sldId id="1030" r:id="rId10"/>
    <p:sldId id="1032" r:id="rId11"/>
    <p:sldId id="1033" r:id="rId12"/>
    <p:sldId id="1034" r:id="rId13"/>
    <p:sldId id="1028" r:id="rId14"/>
    <p:sldId id="1044" r:id="rId15"/>
    <p:sldId id="1035" r:id="rId16"/>
    <p:sldId id="1036" r:id="rId17"/>
    <p:sldId id="1037" r:id="rId18"/>
    <p:sldId id="1038" r:id="rId19"/>
    <p:sldId id="1039" r:id="rId20"/>
    <p:sldId id="1040" r:id="rId21"/>
    <p:sldId id="1041" r:id="rId22"/>
    <p:sldId id="1042" r:id="rId23"/>
    <p:sldId id="1046" r:id="rId24"/>
    <p:sldId id="1021" r:id="rId25"/>
    <p:sldId id="1022" r:id="rId26"/>
    <p:sldId id="1045" r:id="rId27"/>
    <p:sldId id="372" r:id="rId28"/>
  </p:sldIdLst>
  <p:sldSz cx="12192000" cy="6858000"/>
  <p:notesSz cx="6858000" cy="9144000"/>
  <p:embeddedFontLst>
    <p:embeddedFont>
      <p:font typeface="Cambria" panose="02040503050406030204" pitchFamily="18" charset="0"/>
      <p:regular r:id="rId30"/>
      <p:bold r:id="rId31"/>
      <p:italic r:id="rId32"/>
      <p:boldItalic r:id="rId33"/>
    </p:embeddedFont>
  </p:embeddedFontLst>
  <p:defaultTextStyle>
    <a:defPPr>
      <a:defRPr lang="he-IL"/>
    </a:defPPr>
    <a:lvl1pPr marL="0" algn="r" defTabSz="914392" rtl="1" eaLnBrk="1" latinLnBrk="0" hangingPunct="1">
      <a:defRPr sz="1800" kern="1200">
        <a:solidFill>
          <a:schemeClr val="tx1"/>
        </a:solidFill>
        <a:latin typeface="+mn-lt"/>
        <a:ea typeface="+mn-ea"/>
        <a:cs typeface="+mn-cs"/>
      </a:defRPr>
    </a:lvl1pPr>
    <a:lvl2pPr marL="457200" algn="r" defTabSz="914392" rtl="1" eaLnBrk="1" latinLnBrk="0" hangingPunct="1">
      <a:defRPr sz="1800" kern="1200">
        <a:solidFill>
          <a:schemeClr val="tx1"/>
        </a:solidFill>
        <a:latin typeface="+mn-lt"/>
        <a:ea typeface="+mn-ea"/>
        <a:cs typeface="+mn-cs"/>
      </a:defRPr>
    </a:lvl2pPr>
    <a:lvl3pPr marL="914392" algn="r" defTabSz="914392" rtl="1" eaLnBrk="1" latinLnBrk="0" hangingPunct="1">
      <a:defRPr sz="1800" kern="1200">
        <a:solidFill>
          <a:schemeClr val="tx1"/>
        </a:solidFill>
        <a:latin typeface="+mn-lt"/>
        <a:ea typeface="+mn-ea"/>
        <a:cs typeface="+mn-cs"/>
      </a:defRPr>
    </a:lvl3pPr>
    <a:lvl4pPr marL="1371584" algn="r" defTabSz="914392" rtl="1" eaLnBrk="1" latinLnBrk="0" hangingPunct="1">
      <a:defRPr sz="1800" kern="1200">
        <a:solidFill>
          <a:schemeClr val="tx1"/>
        </a:solidFill>
        <a:latin typeface="+mn-lt"/>
        <a:ea typeface="+mn-ea"/>
        <a:cs typeface="+mn-cs"/>
      </a:defRPr>
    </a:lvl4pPr>
    <a:lvl5pPr marL="1828784" algn="r" defTabSz="914392" rtl="1" eaLnBrk="1" latinLnBrk="0" hangingPunct="1">
      <a:defRPr sz="1800" kern="1200">
        <a:solidFill>
          <a:schemeClr val="tx1"/>
        </a:solidFill>
        <a:latin typeface="+mn-lt"/>
        <a:ea typeface="+mn-ea"/>
        <a:cs typeface="+mn-cs"/>
      </a:defRPr>
    </a:lvl5pPr>
    <a:lvl6pPr marL="2285984" algn="r" defTabSz="914392" rtl="1" eaLnBrk="1" latinLnBrk="0" hangingPunct="1">
      <a:defRPr sz="1800" kern="1200">
        <a:solidFill>
          <a:schemeClr val="tx1"/>
        </a:solidFill>
        <a:latin typeface="+mn-lt"/>
        <a:ea typeface="+mn-ea"/>
        <a:cs typeface="+mn-cs"/>
      </a:defRPr>
    </a:lvl6pPr>
    <a:lvl7pPr marL="2743176" algn="r" defTabSz="914392" rtl="1" eaLnBrk="1" latinLnBrk="0" hangingPunct="1">
      <a:defRPr sz="1800" kern="1200">
        <a:solidFill>
          <a:schemeClr val="tx1"/>
        </a:solidFill>
        <a:latin typeface="+mn-lt"/>
        <a:ea typeface="+mn-ea"/>
        <a:cs typeface="+mn-cs"/>
      </a:defRPr>
    </a:lvl7pPr>
    <a:lvl8pPr marL="3200376" algn="r" defTabSz="914392" rtl="1" eaLnBrk="1" latinLnBrk="0" hangingPunct="1">
      <a:defRPr sz="1800" kern="1200">
        <a:solidFill>
          <a:schemeClr val="tx1"/>
        </a:solidFill>
        <a:latin typeface="+mn-lt"/>
        <a:ea typeface="+mn-ea"/>
        <a:cs typeface="+mn-cs"/>
      </a:defRPr>
    </a:lvl8pPr>
    <a:lvl9pPr marL="3657568" algn="r" defTabSz="914392"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E42677"/>
    <a:srgbClr val="996633"/>
    <a:srgbClr val="FF3300"/>
    <a:srgbClr val="5D90BB"/>
    <a:srgbClr val="FFC000"/>
    <a:srgbClr val="FFCCFF"/>
    <a:srgbClr val="222342"/>
    <a:srgbClr val="A8DCD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סגנון בהיר 1 - הדגשה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8" autoAdjust="0"/>
    <p:restoredTop sz="93040" autoAdjust="0"/>
  </p:normalViewPr>
  <p:slideViewPr>
    <p:cSldViewPr snapToGrid="0">
      <p:cViewPr varScale="1">
        <p:scale>
          <a:sx n="100" d="100"/>
          <a:sy n="100" d="100"/>
        </p:scale>
        <p:origin x="1168" y="224"/>
      </p:cViewPr>
      <p:guideLst>
        <p:guide orient="horz" pos="2161"/>
        <p:guide pos="3841"/>
      </p:guideLst>
    </p:cSldViewPr>
  </p:slideViewPr>
  <p:notesTextViewPr>
    <p:cViewPr>
      <p:scale>
        <a:sx n="1" d="1"/>
        <a:sy n="1" d="1"/>
      </p:scale>
      <p:origin x="0" y="0"/>
    </p:cViewPr>
  </p:notesTextViewPr>
  <p:sorterViewPr>
    <p:cViewPr>
      <p:scale>
        <a:sx n="100" d="100"/>
        <a:sy n="100" d="100"/>
      </p:scale>
      <p:origin x="0" y="-1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cs typeface="Calibri" panose="020F0502020204030204" pitchFamily="34" charset="0"/>
              </a:defRPr>
            </a:lvl1pPr>
          </a:lstStyle>
          <a:p>
            <a:endParaRPr lang="he-IL" dirty="0"/>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cs typeface="Calibri" panose="020F0502020204030204" pitchFamily="34" charset="0"/>
              </a:defRPr>
            </a:lvl1pPr>
          </a:lstStyle>
          <a:p>
            <a:fld id="{879D715C-23A2-4C16-97D5-49F1DF878A39}" type="datetimeFigureOut">
              <a:rPr lang="he-IL" smtClean="0"/>
              <a:pPr/>
              <a:t>י"א.אדר.תשפ"ה</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cs typeface="Calibri" panose="020F0502020204030204" pitchFamily="34" charset="0"/>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cs typeface="Calibri" panose="020F0502020204030204" pitchFamily="34" charset="0"/>
              </a:defRPr>
            </a:lvl1pPr>
          </a:lstStyle>
          <a:p>
            <a:fld id="{B372B52F-A8D1-4720-895D-3B5237059F90}" type="slidenum">
              <a:rPr lang="he-IL" smtClean="0"/>
              <a:pPr/>
              <a:t>‹Nr.›</a:t>
            </a:fld>
            <a:endParaRPr lang="he-IL" dirty="0"/>
          </a:p>
        </p:txBody>
      </p:sp>
    </p:spTree>
    <p:extLst>
      <p:ext uri="{BB962C8B-B14F-4D97-AF65-F5344CB8AC3E}">
        <p14:creationId xmlns:p14="http://schemas.microsoft.com/office/powerpoint/2010/main" val="1461672288"/>
      </p:ext>
    </p:extLst>
  </p:cSld>
  <p:clrMap bg1="lt1" tx1="dk1" bg2="lt2" tx2="dk2" accent1="accent1" accent2="accent2" accent3="accent3" accent4="accent4" accent5="accent5" accent6="accent6" hlink="hlink" folHlink="folHlink"/>
  <p:notesStyle>
    <a:lvl1pPr marL="0" algn="r" defTabSz="914392" rtl="1" eaLnBrk="1" latinLnBrk="0" hangingPunct="1">
      <a:defRPr sz="1200" kern="1200">
        <a:solidFill>
          <a:schemeClr val="tx1"/>
        </a:solidFill>
        <a:latin typeface="+mn-lt"/>
        <a:ea typeface="+mn-ea"/>
        <a:cs typeface="Calibri" panose="020F0502020204030204" pitchFamily="34" charset="0"/>
      </a:defRPr>
    </a:lvl1pPr>
    <a:lvl2pPr marL="457200" algn="r" defTabSz="914392" rtl="1" eaLnBrk="1" latinLnBrk="0" hangingPunct="1">
      <a:defRPr sz="1200" kern="1200">
        <a:solidFill>
          <a:schemeClr val="tx1"/>
        </a:solidFill>
        <a:latin typeface="+mn-lt"/>
        <a:ea typeface="+mn-ea"/>
        <a:cs typeface="Calibri" panose="020F0502020204030204" pitchFamily="34" charset="0"/>
      </a:defRPr>
    </a:lvl2pPr>
    <a:lvl3pPr marL="914392" algn="r" defTabSz="914392" rtl="1" eaLnBrk="1" latinLnBrk="0" hangingPunct="1">
      <a:defRPr sz="1200" kern="1200">
        <a:solidFill>
          <a:schemeClr val="tx1"/>
        </a:solidFill>
        <a:latin typeface="+mn-lt"/>
        <a:ea typeface="+mn-ea"/>
        <a:cs typeface="Calibri" panose="020F0502020204030204" pitchFamily="34" charset="0"/>
      </a:defRPr>
    </a:lvl3pPr>
    <a:lvl4pPr marL="1371584" algn="r" defTabSz="914392" rtl="1" eaLnBrk="1" latinLnBrk="0" hangingPunct="1">
      <a:defRPr sz="1200" kern="1200">
        <a:solidFill>
          <a:schemeClr val="tx1"/>
        </a:solidFill>
        <a:latin typeface="+mn-lt"/>
        <a:ea typeface="+mn-ea"/>
        <a:cs typeface="Calibri" panose="020F0502020204030204" pitchFamily="34" charset="0"/>
      </a:defRPr>
    </a:lvl4pPr>
    <a:lvl5pPr marL="1828784" algn="r" defTabSz="914392" rtl="1" eaLnBrk="1" latinLnBrk="0" hangingPunct="1">
      <a:defRPr sz="1200" kern="1200">
        <a:solidFill>
          <a:schemeClr val="tx1"/>
        </a:solidFill>
        <a:latin typeface="+mn-lt"/>
        <a:ea typeface="+mn-ea"/>
        <a:cs typeface="Calibri" panose="020F0502020204030204" pitchFamily="34" charset="0"/>
      </a:defRPr>
    </a:lvl5pPr>
    <a:lvl6pPr marL="2285984" algn="r" defTabSz="914392" rtl="1" eaLnBrk="1" latinLnBrk="0" hangingPunct="1">
      <a:defRPr sz="1200" kern="1200">
        <a:solidFill>
          <a:schemeClr val="tx1"/>
        </a:solidFill>
        <a:latin typeface="+mn-lt"/>
        <a:ea typeface="+mn-ea"/>
        <a:cs typeface="+mn-cs"/>
      </a:defRPr>
    </a:lvl6pPr>
    <a:lvl7pPr marL="2743176" algn="r" defTabSz="914392" rtl="1" eaLnBrk="1" latinLnBrk="0" hangingPunct="1">
      <a:defRPr sz="1200" kern="1200">
        <a:solidFill>
          <a:schemeClr val="tx1"/>
        </a:solidFill>
        <a:latin typeface="+mn-lt"/>
        <a:ea typeface="+mn-ea"/>
        <a:cs typeface="+mn-cs"/>
      </a:defRPr>
    </a:lvl7pPr>
    <a:lvl8pPr marL="3200376" algn="r" defTabSz="914392" rtl="1" eaLnBrk="1" latinLnBrk="0" hangingPunct="1">
      <a:defRPr sz="1200" kern="1200">
        <a:solidFill>
          <a:schemeClr val="tx1"/>
        </a:solidFill>
        <a:latin typeface="+mn-lt"/>
        <a:ea typeface="+mn-ea"/>
        <a:cs typeface="+mn-cs"/>
      </a:defRPr>
    </a:lvl8pPr>
    <a:lvl9pPr marL="3657568" algn="r" defTabSz="914392"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AAA7FBE-19C6-4486-9CAF-D1F65EBA6CB6}"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78578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Cambria" panose="02040503050406030204" pitchFamily="18" charset="0"/>
              </a:rPr>
              <a:t>‘Stimulating Innovation Management of Polypharmacy and Adherence in the Elderly’, is funded by the European Commission through EU Health </a:t>
            </a:r>
            <a:r>
              <a:rPr lang="en-US" b="0" i="0" dirty="0" err="1">
                <a:solidFill>
                  <a:srgbClr val="1B1B1B"/>
                </a:solidFill>
                <a:effectLst/>
                <a:latin typeface="Cambria" panose="02040503050406030204" pitchFamily="18" charset="0"/>
              </a:rPr>
              <a:t>Programme</a:t>
            </a:r>
            <a:r>
              <a:rPr lang="en-US" b="0" i="0" dirty="0">
                <a:solidFill>
                  <a:srgbClr val="1B1B1B"/>
                </a:solidFill>
                <a:effectLst/>
                <a:latin typeface="Cambria" panose="02040503050406030204" pitchFamily="18" charset="0"/>
              </a:rPr>
              <a:t> 2014–2020. The project is being delivered by a consortium of 10 institutions from eight European countries. The objective of SIMPATHY is ‘to stimulate and support innovation across the EU in the management of polypharmacy and adherence in the elderly, with specific focus on addressing inappropriate polypharmacy’.</a:t>
            </a:r>
            <a:endParaRPr lang="en-IL" dirty="0"/>
          </a:p>
        </p:txBody>
      </p:sp>
      <p:sp>
        <p:nvSpPr>
          <p:cNvPr id="4" name="Slide Number Placeholder 3"/>
          <p:cNvSpPr>
            <a:spLocks noGrp="1"/>
          </p:cNvSpPr>
          <p:nvPr>
            <p:ph type="sldNum" sz="quarter" idx="5"/>
          </p:nvPr>
        </p:nvSpPr>
        <p:spPr/>
        <p:txBody>
          <a:bodyPr/>
          <a:lstStyle/>
          <a:p>
            <a:fld id="{B372B52F-A8D1-4720-895D-3B5237059F90}" type="slidenum">
              <a:rPr lang="he-IL" smtClean="0"/>
              <a:pPr/>
              <a:t>5</a:t>
            </a:fld>
            <a:endParaRPr lang="he-IL" dirty="0"/>
          </a:p>
        </p:txBody>
      </p:sp>
    </p:spTree>
    <p:extLst>
      <p:ext uri="{BB962C8B-B14F-4D97-AF65-F5344CB8AC3E}">
        <p14:creationId xmlns:p14="http://schemas.microsoft.com/office/powerpoint/2010/main" val="157889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Data from MABAT national health survey cross sectional in 2005 and 2015 time 1 1600, time 2 800</a:t>
            </a:r>
            <a:endParaRPr lang="en-IL" dirty="0"/>
          </a:p>
        </p:txBody>
      </p:sp>
      <p:sp>
        <p:nvSpPr>
          <p:cNvPr id="4" name="Slide Number Placeholder 3"/>
          <p:cNvSpPr>
            <a:spLocks noGrp="1"/>
          </p:cNvSpPr>
          <p:nvPr>
            <p:ph type="sldNum" sz="quarter" idx="5"/>
          </p:nvPr>
        </p:nvSpPr>
        <p:spPr/>
        <p:txBody>
          <a:bodyPr/>
          <a:lstStyle/>
          <a:p>
            <a:fld id="{B372B52F-A8D1-4720-895D-3B5237059F90}" type="slidenum">
              <a:rPr lang="he-IL" smtClean="0"/>
              <a:pPr/>
              <a:t>11</a:t>
            </a:fld>
            <a:endParaRPr lang="he-IL" dirty="0"/>
          </a:p>
        </p:txBody>
      </p:sp>
    </p:spTree>
    <p:extLst>
      <p:ext uri="{BB962C8B-B14F-4D97-AF65-F5344CB8AC3E}">
        <p14:creationId xmlns:p14="http://schemas.microsoft.com/office/powerpoint/2010/main" val="246508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74DCF-171F-AC18-352D-35744AA0BFD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D4D24E7-6A99-E858-0781-986AFFDE1CEC}"/>
              </a:ext>
            </a:extLst>
          </p:cNvPr>
          <p:cNvSpPr>
            <a:spLocks noGrp="1" noRot="1" noChangeAspect="1"/>
          </p:cNvSpPr>
          <p:nvPr>
            <p:ph type="sldImg"/>
          </p:nvPr>
        </p:nvSpPr>
        <p:spPr>
          <a:xfrm>
            <a:off x="685800" y="1143000"/>
            <a:ext cx="5486400" cy="3086100"/>
          </a:xfrm>
        </p:spPr>
      </p:sp>
      <p:sp>
        <p:nvSpPr>
          <p:cNvPr id="3" name="מציין מיקום של הערות 2">
            <a:extLst>
              <a:ext uri="{FF2B5EF4-FFF2-40B4-BE49-F238E27FC236}">
                <a16:creationId xmlns:a16="http://schemas.microsoft.com/office/drawing/2014/main" id="{31A9B88A-5A7B-4FDD-90B5-31E8EF8AFEC7}"/>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4FC109BE-1C81-6CF8-87DD-9BFE0E8FF08B}"/>
              </a:ext>
            </a:extLst>
          </p:cNvPr>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AAA7FBE-19C6-4486-9CAF-D1F65EBA6CB6}"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rPr>
              <a:pPr marL="0" marR="0" lvl="0" indent="0" algn="l" defTabSz="914400" rtl="1" eaLnBrk="1" fontAlgn="auto" latinLnBrk="0" hangingPunct="1">
                <a:lnSpc>
                  <a:spcPct val="100000"/>
                </a:lnSpc>
                <a:spcBef>
                  <a:spcPts val="0"/>
                </a:spcBef>
                <a:spcAft>
                  <a:spcPts val="0"/>
                </a:spcAft>
                <a:buClrTx/>
                <a:buSzTx/>
                <a:buFontTx/>
                <a:buNone/>
                <a:tabLst/>
                <a:defRPr/>
              </a:pPr>
              <a:t>26</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346413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392" indent="0" algn="ctr">
              <a:buNone/>
              <a:defRPr sz="1800"/>
            </a:lvl3pPr>
            <a:lvl4pPr marL="1371584" indent="0" algn="ctr">
              <a:buNone/>
              <a:defRPr sz="1600"/>
            </a:lvl4pPr>
            <a:lvl5pPr marL="1828784" indent="0" algn="ctr">
              <a:buNone/>
              <a:defRPr sz="1600"/>
            </a:lvl5pPr>
            <a:lvl6pPr marL="2285984" indent="0" algn="ctr">
              <a:buNone/>
              <a:defRPr sz="1600"/>
            </a:lvl6pPr>
            <a:lvl7pPr marL="2743176" indent="0" algn="ctr">
              <a:buNone/>
              <a:defRPr sz="1600"/>
            </a:lvl7pPr>
            <a:lvl8pPr marL="3200376" indent="0" algn="ctr">
              <a:buNone/>
              <a:defRPr sz="1600"/>
            </a:lvl8pPr>
            <a:lvl9pPr marL="3657568"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3B45AF6C-EC77-47B9-B94C-9D45CA4A8612}" type="datetimeFigureOut">
              <a:rPr lang="he-IL" smtClean="0"/>
              <a:pPr/>
              <a:t>י"א.אדר.תשפ"ה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A922B94-7909-4DF2-85B0-A4BACFCC4679}" type="slidenum">
              <a:rPr lang="he-IL" smtClean="0"/>
              <a:pPr/>
              <a:t>‹Nr.›</a:t>
            </a:fld>
            <a:endParaRPr lang="he-IL"/>
          </a:p>
        </p:txBody>
      </p:sp>
    </p:spTree>
    <p:extLst>
      <p:ext uri="{BB962C8B-B14F-4D97-AF65-F5344CB8AC3E}">
        <p14:creationId xmlns:p14="http://schemas.microsoft.com/office/powerpoint/2010/main" val="178938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B45AF6C-EC77-47B9-B94C-9D45CA4A8612}" type="datetimeFigureOut">
              <a:rPr lang="he-IL" smtClean="0"/>
              <a:pPr/>
              <a:t>י"א.אדר.תשפ"ה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A922B94-7909-4DF2-85B0-A4BACFCC4679}" type="slidenum">
              <a:rPr lang="he-IL" smtClean="0"/>
              <a:pPr/>
              <a:t>‹Nr.›</a:t>
            </a:fld>
            <a:endParaRPr lang="he-IL"/>
          </a:p>
        </p:txBody>
      </p:sp>
    </p:spTree>
    <p:extLst>
      <p:ext uri="{BB962C8B-B14F-4D97-AF65-F5344CB8AC3E}">
        <p14:creationId xmlns:p14="http://schemas.microsoft.com/office/powerpoint/2010/main" val="12076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B45AF6C-EC77-47B9-B94C-9D45CA4A8612}" type="datetimeFigureOut">
              <a:rPr lang="he-IL" smtClean="0"/>
              <a:pPr/>
              <a:t>י"א.אדר.תשפ"ה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A922B94-7909-4DF2-85B0-A4BACFCC4679}" type="slidenum">
              <a:rPr lang="he-IL" smtClean="0"/>
              <a:pPr/>
              <a:t>‹Nr.›</a:t>
            </a:fld>
            <a:endParaRPr lang="he-IL"/>
          </a:p>
        </p:txBody>
      </p:sp>
    </p:spTree>
    <p:extLst>
      <p:ext uri="{BB962C8B-B14F-4D97-AF65-F5344CB8AC3E}">
        <p14:creationId xmlns:p14="http://schemas.microsoft.com/office/powerpoint/2010/main" val="211731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B45AF6C-EC77-47B9-B94C-9D45CA4A8612}" type="datetimeFigureOut">
              <a:rPr lang="he-IL" smtClean="0"/>
              <a:pPr/>
              <a:t>י"א.אדר.תשפ"ה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A922B94-7909-4DF2-85B0-A4BACFCC4679}" type="slidenum">
              <a:rPr lang="he-IL" smtClean="0"/>
              <a:pPr/>
              <a:t>‹Nr.›</a:t>
            </a:fld>
            <a:endParaRPr lang="he-IL"/>
          </a:p>
        </p:txBody>
      </p:sp>
    </p:spTree>
    <p:extLst>
      <p:ext uri="{BB962C8B-B14F-4D97-AF65-F5344CB8AC3E}">
        <p14:creationId xmlns:p14="http://schemas.microsoft.com/office/powerpoint/2010/main" val="111037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7" y="1709752"/>
            <a:ext cx="105156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7" y="45894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392" indent="0">
              <a:buNone/>
              <a:defRPr sz="1800">
                <a:solidFill>
                  <a:schemeClr val="tx1">
                    <a:tint val="75000"/>
                  </a:schemeClr>
                </a:solidFill>
              </a:defRPr>
            </a:lvl3pPr>
            <a:lvl4pPr marL="1371584" indent="0">
              <a:buNone/>
              <a:defRPr sz="1600">
                <a:solidFill>
                  <a:schemeClr val="tx1">
                    <a:tint val="75000"/>
                  </a:schemeClr>
                </a:solidFill>
              </a:defRPr>
            </a:lvl4pPr>
            <a:lvl5pPr marL="1828784" indent="0">
              <a:buNone/>
              <a:defRPr sz="1600">
                <a:solidFill>
                  <a:schemeClr val="tx1">
                    <a:tint val="75000"/>
                  </a:schemeClr>
                </a:solidFill>
              </a:defRPr>
            </a:lvl5pPr>
            <a:lvl6pPr marL="2285984" indent="0">
              <a:buNone/>
              <a:defRPr sz="1600">
                <a:solidFill>
                  <a:schemeClr val="tx1">
                    <a:tint val="75000"/>
                  </a:schemeClr>
                </a:solidFill>
              </a:defRPr>
            </a:lvl6pPr>
            <a:lvl7pPr marL="2743176" indent="0">
              <a:buNone/>
              <a:defRPr sz="1600">
                <a:solidFill>
                  <a:schemeClr val="tx1">
                    <a:tint val="75000"/>
                  </a:schemeClr>
                </a:solidFill>
              </a:defRPr>
            </a:lvl7pPr>
            <a:lvl8pPr marL="3200376" indent="0">
              <a:buNone/>
              <a:defRPr sz="1600">
                <a:solidFill>
                  <a:schemeClr val="tx1">
                    <a:tint val="75000"/>
                  </a:schemeClr>
                </a:solidFill>
              </a:defRPr>
            </a:lvl8pPr>
            <a:lvl9pPr marL="3657568"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3B45AF6C-EC77-47B9-B94C-9D45CA4A8612}" type="datetimeFigureOut">
              <a:rPr lang="he-IL" smtClean="0"/>
              <a:pPr/>
              <a:t>י"א.אדר.תשפ"ה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A922B94-7909-4DF2-85B0-A4BACFCC4679}" type="slidenum">
              <a:rPr lang="he-IL" smtClean="0"/>
              <a:pPr/>
              <a:t>‹Nr.›</a:t>
            </a:fld>
            <a:endParaRPr lang="he-IL"/>
          </a:p>
        </p:txBody>
      </p:sp>
    </p:spTree>
    <p:extLst>
      <p:ext uri="{BB962C8B-B14F-4D97-AF65-F5344CB8AC3E}">
        <p14:creationId xmlns:p14="http://schemas.microsoft.com/office/powerpoint/2010/main" val="204213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3B45AF6C-EC77-47B9-B94C-9D45CA4A8612}" type="datetimeFigureOut">
              <a:rPr lang="he-IL" smtClean="0"/>
              <a:pPr/>
              <a:t>י"א.אדר.תשפ"ה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A922B94-7909-4DF2-85B0-A4BACFCC4679}" type="slidenum">
              <a:rPr lang="he-IL" smtClean="0"/>
              <a:pPr/>
              <a:t>‹Nr.›</a:t>
            </a:fld>
            <a:endParaRPr lang="he-IL"/>
          </a:p>
        </p:txBody>
      </p:sp>
    </p:spTree>
    <p:extLst>
      <p:ext uri="{BB962C8B-B14F-4D97-AF65-F5344CB8AC3E}">
        <p14:creationId xmlns:p14="http://schemas.microsoft.com/office/powerpoint/2010/main" val="39176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96" y="365137"/>
            <a:ext cx="105156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9797" y="1681163"/>
            <a:ext cx="5157787" cy="823912"/>
          </a:xfrm>
        </p:spPr>
        <p:txBody>
          <a:bodyPr anchor="b"/>
          <a:lstStyle>
            <a:lvl1pPr marL="0" indent="0">
              <a:buNone/>
              <a:defRPr sz="2400" b="1"/>
            </a:lvl1pPr>
            <a:lvl2pPr marL="457200" indent="0">
              <a:buNone/>
              <a:defRPr sz="2000" b="1"/>
            </a:lvl2pPr>
            <a:lvl3pPr marL="914392" indent="0">
              <a:buNone/>
              <a:defRPr sz="1800" b="1"/>
            </a:lvl3pPr>
            <a:lvl4pPr marL="1371584" indent="0">
              <a:buNone/>
              <a:defRPr sz="1600" b="1"/>
            </a:lvl4pPr>
            <a:lvl5pPr marL="1828784" indent="0">
              <a:buNone/>
              <a:defRPr sz="1600" b="1"/>
            </a:lvl5pPr>
            <a:lvl6pPr marL="2285984" indent="0">
              <a:buNone/>
              <a:defRPr sz="1600" b="1"/>
            </a:lvl6pPr>
            <a:lvl7pPr marL="2743176" indent="0">
              <a:buNone/>
              <a:defRPr sz="1600" b="1"/>
            </a:lvl7pPr>
            <a:lvl8pPr marL="3200376" indent="0">
              <a:buNone/>
              <a:defRPr sz="1600" b="1"/>
            </a:lvl8pPr>
            <a:lvl9pPr marL="3657568"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39797"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11" y="1681163"/>
            <a:ext cx="5183188" cy="823912"/>
          </a:xfrm>
        </p:spPr>
        <p:txBody>
          <a:bodyPr anchor="b"/>
          <a:lstStyle>
            <a:lvl1pPr marL="0" indent="0">
              <a:buNone/>
              <a:defRPr sz="2400" b="1"/>
            </a:lvl1pPr>
            <a:lvl2pPr marL="457200" indent="0">
              <a:buNone/>
              <a:defRPr sz="2000" b="1"/>
            </a:lvl2pPr>
            <a:lvl3pPr marL="914392" indent="0">
              <a:buNone/>
              <a:defRPr sz="1800" b="1"/>
            </a:lvl3pPr>
            <a:lvl4pPr marL="1371584" indent="0">
              <a:buNone/>
              <a:defRPr sz="1600" b="1"/>
            </a:lvl4pPr>
            <a:lvl5pPr marL="1828784" indent="0">
              <a:buNone/>
              <a:defRPr sz="1600" b="1"/>
            </a:lvl5pPr>
            <a:lvl6pPr marL="2285984" indent="0">
              <a:buNone/>
              <a:defRPr sz="1600" b="1"/>
            </a:lvl6pPr>
            <a:lvl7pPr marL="2743176" indent="0">
              <a:buNone/>
              <a:defRPr sz="1600" b="1"/>
            </a:lvl7pPr>
            <a:lvl8pPr marL="3200376" indent="0">
              <a:buNone/>
              <a:defRPr sz="1600" b="1"/>
            </a:lvl8pPr>
            <a:lvl9pPr marL="3657568"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2211"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3B45AF6C-EC77-47B9-B94C-9D45CA4A8612}" type="datetimeFigureOut">
              <a:rPr lang="he-IL" smtClean="0"/>
              <a:pPr/>
              <a:t>י"א.אדר.תשפ"ה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A922B94-7909-4DF2-85B0-A4BACFCC4679}" type="slidenum">
              <a:rPr lang="he-IL" smtClean="0"/>
              <a:pPr/>
              <a:t>‹Nr.›</a:t>
            </a:fld>
            <a:endParaRPr lang="he-IL"/>
          </a:p>
        </p:txBody>
      </p:sp>
    </p:spTree>
    <p:extLst>
      <p:ext uri="{BB962C8B-B14F-4D97-AF65-F5344CB8AC3E}">
        <p14:creationId xmlns:p14="http://schemas.microsoft.com/office/powerpoint/2010/main" val="123950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B45AF6C-EC77-47B9-B94C-9D45CA4A8612}" type="datetimeFigureOut">
              <a:rPr lang="he-IL" smtClean="0"/>
              <a:pPr/>
              <a:t>י"א.אדר.תשפ"ה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A922B94-7909-4DF2-85B0-A4BACFCC4679}" type="slidenum">
              <a:rPr lang="he-IL" smtClean="0"/>
              <a:pPr/>
              <a:t>‹Nr.›</a:t>
            </a:fld>
            <a:endParaRPr lang="he-IL"/>
          </a:p>
        </p:txBody>
      </p:sp>
    </p:spTree>
    <p:extLst>
      <p:ext uri="{BB962C8B-B14F-4D97-AF65-F5344CB8AC3E}">
        <p14:creationId xmlns:p14="http://schemas.microsoft.com/office/powerpoint/2010/main" val="273397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5AF6C-EC77-47B9-B94C-9D45CA4A8612}" type="datetimeFigureOut">
              <a:rPr lang="he-IL" smtClean="0"/>
              <a:pPr/>
              <a:t>י"א.אדר.תשפ"ה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A922B94-7909-4DF2-85B0-A4BACFCC4679}" type="slidenum">
              <a:rPr lang="he-IL" smtClean="0"/>
              <a:pPr/>
              <a:t>‹Nr.›</a:t>
            </a:fld>
            <a:endParaRPr lang="he-IL"/>
          </a:p>
        </p:txBody>
      </p:sp>
    </p:spTree>
    <p:extLst>
      <p:ext uri="{BB962C8B-B14F-4D97-AF65-F5344CB8AC3E}">
        <p14:creationId xmlns:p14="http://schemas.microsoft.com/office/powerpoint/2010/main" val="15352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96"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3188"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9796" y="2057400"/>
            <a:ext cx="3932237" cy="3811588"/>
          </a:xfrm>
        </p:spPr>
        <p:txBody>
          <a:bodyPr/>
          <a:lstStyle>
            <a:lvl1pPr marL="0" indent="0">
              <a:buNone/>
              <a:defRPr sz="1600"/>
            </a:lvl1pPr>
            <a:lvl2pPr marL="457200" indent="0">
              <a:buNone/>
              <a:defRPr sz="1400"/>
            </a:lvl2pPr>
            <a:lvl3pPr marL="914392" indent="0">
              <a:buNone/>
              <a:defRPr sz="1200"/>
            </a:lvl3pPr>
            <a:lvl4pPr marL="1371584" indent="0">
              <a:buNone/>
              <a:defRPr sz="1000"/>
            </a:lvl4pPr>
            <a:lvl5pPr marL="1828784" indent="0">
              <a:buNone/>
              <a:defRPr sz="1000"/>
            </a:lvl5pPr>
            <a:lvl6pPr marL="2285984" indent="0">
              <a:buNone/>
              <a:defRPr sz="1000"/>
            </a:lvl6pPr>
            <a:lvl7pPr marL="2743176" indent="0">
              <a:buNone/>
              <a:defRPr sz="1000"/>
            </a:lvl7pPr>
            <a:lvl8pPr marL="3200376" indent="0">
              <a:buNone/>
              <a:defRPr sz="1000"/>
            </a:lvl8pPr>
            <a:lvl9pPr marL="3657568"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3B45AF6C-EC77-47B9-B94C-9D45CA4A8612}" type="datetimeFigureOut">
              <a:rPr lang="he-IL" smtClean="0"/>
              <a:pPr/>
              <a:t>י"א.אדר.תשפ"ה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A922B94-7909-4DF2-85B0-A4BACFCC4679}" type="slidenum">
              <a:rPr lang="he-IL" smtClean="0"/>
              <a:pPr/>
              <a:t>‹Nr.›</a:t>
            </a:fld>
            <a:endParaRPr lang="he-IL"/>
          </a:p>
        </p:txBody>
      </p:sp>
    </p:spTree>
    <p:extLst>
      <p:ext uri="{BB962C8B-B14F-4D97-AF65-F5344CB8AC3E}">
        <p14:creationId xmlns:p14="http://schemas.microsoft.com/office/powerpoint/2010/main" val="27134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96"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32"/>
            <a:ext cx="6172200" cy="4873625"/>
          </a:xfrm>
        </p:spPr>
        <p:txBody>
          <a:bodyPr anchor="t"/>
          <a:lstStyle>
            <a:lvl1pPr marL="0" indent="0">
              <a:buNone/>
              <a:defRPr sz="3200"/>
            </a:lvl1pPr>
            <a:lvl2pPr marL="457200" indent="0">
              <a:buNone/>
              <a:defRPr sz="2800"/>
            </a:lvl2pPr>
            <a:lvl3pPr marL="914392" indent="0">
              <a:buNone/>
              <a:defRPr sz="2400"/>
            </a:lvl3pPr>
            <a:lvl4pPr marL="1371584" indent="0">
              <a:buNone/>
              <a:defRPr sz="2000"/>
            </a:lvl4pPr>
            <a:lvl5pPr marL="1828784" indent="0">
              <a:buNone/>
              <a:defRPr sz="2000"/>
            </a:lvl5pPr>
            <a:lvl6pPr marL="2285984" indent="0">
              <a:buNone/>
              <a:defRPr sz="2000"/>
            </a:lvl6pPr>
            <a:lvl7pPr marL="2743176" indent="0">
              <a:buNone/>
              <a:defRPr sz="2000"/>
            </a:lvl7pPr>
            <a:lvl8pPr marL="3200376" indent="0">
              <a:buNone/>
              <a:defRPr sz="2000"/>
            </a:lvl8pPr>
            <a:lvl9pPr marL="3657568"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39796" y="2057400"/>
            <a:ext cx="3932237" cy="3811588"/>
          </a:xfrm>
        </p:spPr>
        <p:txBody>
          <a:bodyPr/>
          <a:lstStyle>
            <a:lvl1pPr marL="0" indent="0">
              <a:buNone/>
              <a:defRPr sz="1600"/>
            </a:lvl1pPr>
            <a:lvl2pPr marL="457200" indent="0">
              <a:buNone/>
              <a:defRPr sz="1400"/>
            </a:lvl2pPr>
            <a:lvl3pPr marL="914392" indent="0">
              <a:buNone/>
              <a:defRPr sz="1200"/>
            </a:lvl3pPr>
            <a:lvl4pPr marL="1371584" indent="0">
              <a:buNone/>
              <a:defRPr sz="1000"/>
            </a:lvl4pPr>
            <a:lvl5pPr marL="1828784" indent="0">
              <a:buNone/>
              <a:defRPr sz="1000"/>
            </a:lvl5pPr>
            <a:lvl6pPr marL="2285984" indent="0">
              <a:buNone/>
              <a:defRPr sz="1000"/>
            </a:lvl6pPr>
            <a:lvl7pPr marL="2743176" indent="0">
              <a:buNone/>
              <a:defRPr sz="1000"/>
            </a:lvl7pPr>
            <a:lvl8pPr marL="3200376" indent="0">
              <a:buNone/>
              <a:defRPr sz="1000"/>
            </a:lvl8pPr>
            <a:lvl9pPr marL="3657568"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3B45AF6C-EC77-47B9-B94C-9D45CA4A8612}" type="datetimeFigureOut">
              <a:rPr lang="he-IL" smtClean="0"/>
              <a:pPr/>
              <a:t>י"א.אדר.תשפ"ה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A922B94-7909-4DF2-85B0-A4BACFCC4679}" type="slidenum">
              <a:rPr lang="he-IL" smtClean="0"/>
              <a:pPr/>
              <a:t>‹Nr.›</a:t>
            </a:fld>
            <a:endParaRPr lang="he-IL"/>
          </a:p>
        </p:txBody>
      </p:sp>
    </p:spTree>
    <p:extLst>
      <p:ext uri="{BB962C8B-B14F-4D97-AF65-F5344CB8AC3E}">
        <p14:creationId xmlns:p14="http://schemas.microsoft.com/office/powerpoint/2010/main" val="318768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8" y="365137"/>
            <a:ext cx="10515600" cy="1325563"/>
          </a:xfrm>
          <a:prstGeom prst="rect">
            <a:avLst/>
          </a:prstGeom>
        </p:spPr>
        <p:txBody>
          <a:bodyPr vert="horz" lIns="91440" tIns="45720" rIns="91440" bIns="45720" rtlCol="0" anchor="ctr">
            <a:norm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838208" y="1825625"/>
            <a:ext cx="10515600" cy="4351338"/>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8" y="635637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D8FCD-CABB-4477-A39B-011C334A68DC}" type="datetimeFigureOut">
              <a:rPr lang="he-IL" smtClean="0"/>
              <a:pPr/>
              <a:t>י"א.אדר.תשפ"ה</a:t>
            </a:fld>
            <a:endParaRPr lang="he-IL" dirty="0"/>
          </a:p>
        </p:txBody>
      </p:sp>
      <p:sp>
        <p:nvSpPr>
          <p:cNvPr id="5" name="Footer Placeholder 4"/>
          <p:cNvSpPr>
            <a:spLocks noGrp="1"/>
          </p:cNvSpPr>
          <p:nvPr>
            <p:ph type="ftr" sz="quarter" idx="3"/>
          </p:nvPr>
        </p:nvSpPr>
        <p:spPr>
          <a:xfrm>
            <a:off x="4038601"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dirty="0"/>
          </a:p>
        </p:txBody>
      </p:sp>
      <p:sp>
        <p:nvSpPr>
          <p:cNvPr id="6" name="Slide Number Placeholder 5"/>
          <p:cNvSpPr>
            <a:spLocks noGrp="1"/>
          </p:cNvSpPr>
          <p:nvPr>
            <p:ph type="sldNum" sz="quarter" idx="4"/>
          </p:nvPr>
        </p:nvSpPr>
        <p:spPr>
          <a:xfrm>
            <a:off x="8610600" y="63563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9895D-F659-4DD9-B29D-58178701E9A5}" type="slidenum">
              <a:rPr lang="he-IL" smtClean="0"/>
              <a:pPr/>
              <a:t>‹Nr.›</a:t>
            </a:fld>
            <a:endParaRPr lang="he-IL" dirty="0"/>
          </a:p>
        </p:txBody>
      </p:sp>
    </p:spTree>
    <p:extLst>
      <p:ext uri="{BB962C8B-B14F-4D97-AF65-F5344CB8AC3E}">
        <p14:creationId xmlns:p14="http://schemas.microsoft.com/office/powerpoint/2010/main" val="210256089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392" rtl="1"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592" indent="-228592" algn="r" defTabSz="914392"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2" indent="-228592" algn="r" defTabSz="914392" rtl="1"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2992" indent="-228592" algn="r" defTabSz="914392" rtl="1"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192" indent="-228592" algn="r" defTabSz="914392" rtl="1"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384" indent="-228592" algn="r" defTabSz="914392" rtl="1"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576" indent="-228592" algn="r" defTabSz="914392" rtl="1"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776" indent="-228592" algn="r" defTabSz="914392" rtl="1"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976" indent="-228592" algn="r" defTabSz="914392" rtl="1"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168" indent="-228592" algn="r" defTabSz="914392" rtl="1"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392" rtl="1" eaLnBrk="1" latinLnBrk="0" hangingPunct="1">
        <a:defRPr sz="1800" kern="1200">
          <a:solidFill>
            <a:schemeClr val="tx1"/>
          </a:solidFill>
          <a:latin typeface="+mn-lt"/>
          <a:ea typeface="+mn-ea"/>
          <a:cs typeface="+mn-cs"/>
        </a:defRPr>
      </a:lvl1pPr>
      <a:lvl2pPr marL="457200" algn="r" defTabSz="914392" rtl="1" eaLnBrk="1" latinLnBrk="0" hangingPunct="1">
        <a:defRPr sz="1800" kern="1200">
          <a:solidFill>
            <a:schemeClr val="tx1"/>
          </a:solidFill>
          <a:latin typeface="+mn-lt"/>
          <a:ea typeface="+mn-ea"/>
          <a:cs typeface="+mn-cs"/>
        </a:defRPr>
      </a:lvl2pPr>
      <a:lvl3pPr marL="914392" algn="r" defTabSz="914392" rtl="1" eaLnBrk="1" latinLnBrk="0" hangingPunct="1">
        <a:defRPr sz="1800" kern="1200">
          <a:solidFill>
            <a:schemeClr val="tx1"/>
          </a:solidFill>
          <a:latin typeface="+mn-lt"/>
          <a:ea typeface="+mn-ea"/>
          <a:cs typeface="+mn-cs"/>
        </a:defRPr>
      </a:lvl3pPr>
      <a:lvl4pPr marL="1371584" algn="r" defTabSz="914392" rtl="1" eaLnBrk="1" latinLnBrk="0" hangingPunct="1">
        <a:defRPr sz="1800" kern="1200">
          <a:solidFill>
            <a:schemeClr val="tx1"/>
          </a:solidFill>
          <a:latin typeface="+mn-lt"/>
          <a:ea typeface="+mn-ea"/>
          <a:cs typeface="+mn-cs"/>
        </a:defRPr>
      </a:lvl4pPr>
      <a:lvl5pPr marL="1828784" algn="r" defTabSz="914392" rtl="1" eaLnBrk="1" latinLnBrk="0" hangingPunct="1">
        <a:defRPr sz="1800" kern="1200">
          <a:solidFill>
            <a:schemeClr val="tx1"/>
          </a:solidFill>
          <a:latin typeface="+mn-lt"/>
          <a:ea typeface="+mn-ea"/>
          <a:cs typeface="+mn-cs"/>
        </a:defRPr>
      </a:lvl5pPr>
      <a:lvl6pPr marL="2285984" algn="r" defTabSz="914392" rtl="1" eaLnBrk="1" latinLnBrk="0" hangingPunct="1">
        <a:defRPr sz="1800" kern="1200">
          <a:solidFill>
            <a:schemeClr val="tx1"/>
          </a:solidFill>
          <a:latin typeface="+mn-lt"/>
          <a:ea typeface="+mn-ea"/>
          <a:cs typeface="+mn-cs"/>
        </a:defRPr>
      </a:lvl6pPr>
      <a:lvl7pPr marL="2743176" algn="r" defTabSz="914392" rtl="1" eaLnBrk="1" latinLnBrk="0" hangingPunct="1">
        <a:defRPr sz="1800" kern="1200">
          <a:solidFill>
            <a:schemeClr val="tx1"/>
          </a:solidFill>
          <a:latin typeface="+mn-lt"/>
          <a:ea typeface="+mn-ea"/>
          <a:cs typeface="+mn-cs"/>
        </a:defRPr>
      </a:lvl7pPr>
      <a:lvl8pPr marL="3200376" algn="r" defTabSz="914392" rtl="1" eaLnBrk="1" latinLnBrk="0" hangingPunct="1">
        <a:defRPr sz="1800" kern="1200">
          <a:solidFill>
            <a:schemeClr val="tx1"/>
          </a:solidFill>
          <a:latin typeface="+mn-lt"/>
          <a:ea typeface="+mn-ea"/>
          <a:cs typeface="+mn-cs"/>
        </a:defRPr>
      </a:lvl8pPr>
      <a:lvl9pPr marL="3657568" algn="r" defTabSz="914392"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docs/default-source/patient-safety/who-uhc-sds-2019-11-eng.pdf"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313899" y="-122822"/>
            <a:ext cx="12637827" cy="6980830"/>
          </a:xfrm>
          <a:prstGeom prst="rect">
            <a:avLst/>
          </a:prstGeom>
          <a:solidFill>
            <a:srgbClr val="22234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ctr"/>
          <a:lstStyle/>
          <a:p>
            <a:pPr algn="ctr"/>
            <a:endParaRPr lang="he-IL" dirty="0"/>
          </a:p>
        </p:txBody>
      </p:sp>
      <p:sp>
        <p:nvSpPr>
          <p:cNvPr id="5" name="מלבן 4"/>
          <p:cNvSpPr/>
          <p:nvPr/>
        </p:nvSpPr>
        <p:spPr>
          <a:xfrm>
            <a:off x="946168" y="648620"/>
            <a:ext cx="10589853" cy="1734691"/>
          </a:xfrm>
          <a:prstGeom prst="rect">
            <a:avLst/>
          </a:prstGeom>
          <a:noFill/>
        </p:spPr>
        <p:txBody>
          <a:bodyPr wrap="none" lIns="71993" tIns="35997" rIns="71993" bIns="35997">
            <a:spAutoFit/>
          </a:bodyPr>
          <a:lstStyle/>
          <a:p>
            <a:pPr lvl="0" algn="ctr">
              <a:defRPr/>
            </a:pPr>
            <a:r>
              <a:rPr lang="en-US" sz="5400" b="1" dirty="0">
                <a:solidFill>
                  <a:schemeClr val="bg1"/>
                </a:solidFill>
              </a:rPr>
              <a:t>Polypharmacy in Israeli older adults:</a:t>
            </a:r>
          </a:p>
          <a:p>
            <a:pPr lvl="0" algn="ctr">
              <a:defRPr/>
            </a:pPr>
            <a:r>
              <a:rPr lang="en-US" sz="5400" b="1" dirty="0">
                <a:solidFill>
                  <a:schemeClr val="bg1"/>
                </a:solidFill>
              </a:rPr>
              <a:t>A geriatrician’s perspective</a:t>
            </a:r>
            <a:endParaRPr lang="he-IL" sz="5400" b="1" dirty="0">
              <a:solidFill>
                <a:schemeClr val="bg1"/>
              </a:solidFill>
            </a:endParaRPr>
          </a:p>
        </p:txBody>
      </p:sp>
      <p:cxnSp>
        <p:nvCxnSpPr>
          <p:cNvPr id="7" name="מחבר ישר 6"/>
          <p:cNvCxnSpPr/>
          <p:nvPr/>
        </p:nvCxnSpPr>
        <p:spPr>
          <a:xfrm flipH="1">
            <a:off x="3379093" y="2826960"/>
            <a:ext cx="5724000" cy="7422"/>
          </a:xfrm>
          <a:prstGeom prst="line">
            <a:avLst/>
          </a:prstGeom>
          <a:ln/>
        </p:spPr>
        <p:style>
          <a:lnRef idx="1">
            <a:schemeClr val="accent2"/>
          </a:lnRef>
          <a:fillRef idx="0">
            <a:schemeClr val="accent2"/>
          </a:fillRef>
          <a:effectRef idx="0">
            <a:schemeClr val="accent2"/>
          </a:effectRef>
          <a:fontRef idx="minor">
            <a:schemeClr val="tx1"/>
          </a:fontRef>
        </p:style>
      </p:cxnSp>
      <p:sp>
        <p:nvSpPr>
          <p:cNvPr id="10" name="מלבן 9"/>
          <p:cNvSpPr/>
          <p:nvPr/>
        </p:nvSpPr>
        <p:spPr>
          <a:xfrm>
            <a:off x="1240829" y="3558555"/>
            <a:ext cx="10000526" cy="2042467"/>
          </a:xfrm>
          <a:prstGeom prst="rect">
            <a:avLst/>
          </a:prstGeom>
          <a:noFill/>
        </p:spPr>
        <p:txBody>
          <a:bodyPr wrap="none" lIns="71993" tIns="35997" rIns="71993" bIns="35997">
            <a:spAutoFit/>
          </a:bodyPr>
          <a:lstStyle/>
          <a:p>
            <a:pPr lvl="0" algn="ctr">
              <a:defRPr/>
            </a:pPr>
            <a:r>
              <a:rPr lang="en-US" sz="3200" dirty="0">
                <a:solidFill>
                  <a:schemeClr val="bg1"/>
                </a:solidFill>
              </a:rPr>
              <a:t>Shelley A. Sternberg MD, MSCE, FRCPC</a:t>
            </a:r>
          </a:p>
          <a:p>
            <a:pPr lvl="0" algn="ctr">
              <a:defRPr/>
            </a:pPr>
            <a:r>
              <a:rPr lang="en-US" sz="3200" dirty="0">
                <a:ln w="22225">
                  <a:noFill/>
                  <a:prstDash val="solid"/>
                </a:ln>
                <a:solidFill>
                  <a:schemeClr val="bg1"/>
                </a:solidFill>
                <a:latin typeface="Calibri Light" panose="020F0302020204030204" pitchFamily="34" charset="0"/>
                <a:cs typeface="Calibri Light" panose="020F0302020204030204" pitchFamily="34" charset="0"/>
              </a:rPr>
              <a:t>Regional Director of Geriatrics, Maccabi Healthcare Services</a:t>
            </a:r>
          </a:p>
          <a:p>
            <a:pPr lvl="0" algn="ctr">
              <a:defRPr/>
            </a:pPr>
            <a:r>
              <a:rPr lang="en-US" sz="3200" dirty="0">
                <a:ln w="22225">
                  <a:noFill/>
                  <a:prstDash val="solid"/>
                </a:ln>
                <a:solidFill>
                  <a:schemeClr val="bg1"/>
                </a:solidFill>
                <a:latin typeface="Calibri Light" panose="020F0302020204030204" pitchFamily="34" charset="0"/>
                <a:cs typeface="Calibri Light" panose="020F0302020204030204" pitchFamily="34" charset="0"/>
              </a:rPr>
              <a:t>Director, Memory Clinic, </a:t>
            </a:r>
            <a:r>
              <a:rPr lang="en-US" sz="3200" dirty="0" err="1">
                <a:ln w="22225">
                  <a:noFill/>
                  <a:prstDash val="solid"/>
                </a:ln>
                <a:solidFill>
                  <a:schemeClr val="bg1"/>
                </a:solidFill>
                <a:latin typeface="Calibri Light" panose="020F0302020204030204" pitchFamily="34" charset="0"/>
                <a:cs typeface="Calibri Light" panose="020F0302020204030204" pitchFamily="34" charset="0"/>
              </a:rPr>
              <a:t>Shaare</a:t>
            </a:r>
            <a:r>
              <a:rPr lang="en-US" sz="3200" dirty="0">
                <a:ln w="22225">
                  <a:noFill/>
                  <a:prstDash val="solid"/>
                </a:ln>
                <a:solidFill>
                  <a:schemeClr val="bg1"/>
                </a:solidFill>
                <a:latin typeface="Calibri Light" panose="020F0302020204030204" pitchFamily="34" charset="0"/>
                <a:cs typeface="Calibri Light" panose="020F0302020204030204" pitchFamily="34" charset="0"/>
              </a:rPr>
              <a:t> Zedek Medical Center</a:t>
            </a:r>
          </a:p>
          <a:p>
            <a:pPr lvl="0" algn="ctr">
              <a:defRPr/>
            </a:pPr>
            <a:r>
              <a:rPr lang="en-US" sz="3200" dirty="0">
                <a:ln w="22225">
                  <a:noFill/>
                  <a:prstDash val="solid"/>
                </a:ln>
                <a:solidFill>
                  <a:schemeClr val="bg1"/>
                </a:solidFill>
                <a:latin typeface="Calibri Light" panose="020F0302020204030204" pitchFamily="34" charset="0"/>
                <a:cs typeface="Calibri Light" panose="020F0302020204030204" pitchFamily="34" charset="0"/>
              </a:rPr>
              <a:t>13.03.25</a:t>
            </a:r>
            <a:endParaRPr lang="he-IL" sz="3200" dirty="0">
              <a:ln w="22225">
                <a:noFill/>
                <a:prstDash val="solid"/>
              </a:ln>
              <a:solidFill>
                <a:schemeClr val="bg1"/>
              </a:solidFill>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2210D2AA-3B44-8595-4F4F-0423E5269ED0}"/>
              </a:ext>
            </a:extLst>
          </p:cNvPr>
          <p:cNvPicPr>
            <a:picLocks noChangeAspect="1"/>
          </p:cNvPicPr>
          <p:nvPr/>
        </p:nvPicPr>
        <p:blipFill>
          <a:blip r:embed="rId2"/>
          <a:stretch>
            <a:fillRect/>
          </a:stretch>
        </p:blipFill>
        <p:spPr>
          <a:xfrm>
            <a:off x="169663" y="5910942"/>
            <a:ext cx="501092" cy="648955"/>
          </a:xfrm>
          <a:prstGeom prst="rect">
            <a:avLst/>
          </a:prstGeom>
        </p:spPr>
      </p:pic>
    </p:spTree>
    <p:extLst>
      <p:ext uri="{BB962C8B-B14F-4D97-AF65-F5344CB8AC3E}">
        <p14:creationId xmlns:p14="http://schemas.microsoft.com/office/powerpoint/2010/main" val="317540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0C2F53-4E3A-8CF0-7DCF-4AEDE88ED88D}"/>
              </a:ext>
            </a:extLst>
          </p:cNvPr>
          <p:cNvPicPr>
            <a:picLocks noChangeAspect="1"/>
          </p:cNvPicPr>
          <p:nvPr/>
        </p:nvPicPr>
        <p:blipFill>
          <a:blip r:embed="rId2"/>
          <a:stretch>
            <a:fillRect/>
          </a:stretch>
        </p:blipFill>
        <p:spPr>
          <a:xfrm>
            <a:off x="304800" y="261257"/>
            <a:ext cx="11713029" cy="6487885"/>
          </a:xfrm>
          <a:prstGeom prst="rect">
            <a:avLst/>
          </a:prstGeom>
        </p:spPr>
      </p:pic>
      <p:pic>
        <p:nvPicPr>
          <p:cNvPr id="4" name="Picture 3">
            <a:extLst>
              <a:ext uri="{FF2B5EF4-FFF2-40B4-BE49-F238E27FC236}">
                <a16:creationId xmlns:a16="http://schemas.microsoft.com/office/drawing/2014/main" id="{74BF554A-9991-90BE-79C6-21AC2E0BE2B2}"/>
              </a:ext>
            </a:extLst>
          </p:cNvPr>
          <p:cNvPicPr>
            <a:picLocks noChangeAspect="1"/>
          </p:cNvPicPr>
          <p:nvPr/>
        </p:nvPicPr>
        <p:blipFill>
          <a:blip r:embed="rId3"/>
          <a:stretch>
            <a:fillRect/>
          </a:stretch>
        </p:blipFill>
        <p:spPr>
          <a:xfrm>
            <a:off x="11355106" y="6030684"/>
            <a:ext cx="580005" cy="598715"/>
          </a:xfrm>
          <a:prstGeom prst="rect">
            <a:avLst/>
          </a:prstGeom>
        </p:spPr>
      </p:pic>
    </p:spTree>
    <p:extLst>
      <p:ext uri="{BB962C8B-B14F-4D97-AF65-F5344CB8AC3E}">
        <p14:creationId xmlns:p14="http://schemas.microsoft.com/office/powerpoint/2010/main" val="16044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57733-0D71-448D-9975-A09A0DA23429}"/>
              </a:ext>
            </a:extLst>
          </p:cNvPr>
          <p:cNvPicPr>
            <a:picLocks noChangeAspect="1"/>
          </p:cNvPicPr>
          <p:nvPr/>
        </p:nvPicPr>
        <p:blipFill>
          <a:blip r:embed="rId3"/>
          <a:stretch>
            <a:fillRect/>
          </a:stretch>
        </p:blipFill>
        <p:spPr>
          <a:xfrm>
            <a:off x="522514" y="1291820"/>
            <a:ext cx="11314300" cy="5642380"/>
          </a:xfrm>
          <a:prstGeom prst="rect">
            <a:avLst/>
          </a:prstGeom>
        </p:spPr>
      </p:pic>
      <p:sp>
        <p:nvSpPr>
          <p:cNvPr id="4" name="Title 3">
            <a:extLst>
              <a:ext uri="{FF2B5EF4-FFF2-40B4-BE49-F238E27FC236}">
                <a16:creationId xmlns:a16="http://schemas.microsoft.com/office/drawing/2014/main" id="{0A5023EA-6498-646F-77AD-4CD80AC1FC70}"/>
              </a:ext>
            </a:extLst>
          </p:cNvPr>
          <p:cNvSpPr>
            <a:spLocks noGrp="1"/>
          </p:cNvSpPr>
          <p:nvPr>
            <p:ph type="title"/>
          </p:nvPr>
        </p:nvSpPr>
        <p:spPr>
          <a:xfrm>
            <a:off x="785482" y="103880"/>
            <a:ext cx="10709832" cy="1325563"/>
          </a:xfrm>
          <a:ln>
            <a:solidFill>
              <a:schemeClr val="bg1">
                <a:lumMod val="50000"/>
              </a:schemeClr>
            </a:solidFill>
          </a:ln>
        </p:spPr>
        <p:txBody>
          <a:bodyPr/>
          <a:lstStyle/>
          <a:p>
            <a:pPr algn="ctr"/>
            <a:r>
              <a:rPr lang="en-US" b="1" dirty="0"/>
              <a:t>Number of daily drugs in &gt;65yo in Israel</a:t>
            </a:r>
            <a:endParaRPr lang="en-IL" b="1" dirty="0"/>
          </a:p>
        </p:txBody>
      </p:sp>
      <p:sp>
        <p:nvSpPr>
          <p:cNvPr id="5" name="TextBox 4">
            <a:extLst>
              <a:ext uri="{FF2B5EF4-FFF2-40B4-BE49-F238E27FC236}">
                <a16:creationId xmlns:a16="http://schemas.microsoft.com/office/drawing/2014/main" id="{7DA5608A-745D-FB97-3023-5F82F5EA09AC}"/>
              </a:ext>
            </a:extLst>
          </p:cNvPr>
          <p:cNvSpPr txBox="1"/>
          <p:nvPr/>
        </p:nvSpPr>
        <p:spPr>
          <a:xfrm>
            <a:off x="8719457" y="6193971"/>
            <a:ext cx="2623457" cy="430887"/>
          </a:xfrm>
          <a:prstGeom prst="rect">
            <a:avLst/>
          </a:prstGeom>
          <a:noFill/>
        </p:spPr>
        <p:txBody>
          <a:bodyPr wrap="square" rtlCol="0">
            <a:spAutoFit/>
          </a:bodyPr>
          <a:lstStyle/>
          <a:p>
            <a:pPr algn="l" rtl="0"/>
            <a:r>
              <a:rPr lang="en-US" sz="1100" dirty="0"/>
              <a:t>Goldsmith et al. BMC Geriatrics          2022;22:502</a:t>
            </a:r>
            <a:endParaRPr lang="en-IL" sz="1100" dirty="0"/>
          </a:p>
        </p:txBody>
      </p:sp>
    </p:spTree>
    <p:extLst>
      <p:ext uri="{BB962C8B-B14F-4D97-AF65-F5344CB8AC3E}">
        <p14:creationId xmlns:p14="http://schemas.microsoft.com/office/powerpoint/2010/main" val="156366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BA3638-18EE-F10B-5E99-A885F9964EE0}"/>
              </a:ext>
            </a:extLst>
          </p:cNvPr>
          <p:cNvPicPr>
            <a:picLocks noChangeAspect="1"/>
          </p:cNvPicPr>
          <p:nvPr/>
        </p:nvPicPr>
        <p:blipFill>
          <a:blip r:embed="rId2"/>
          <a:stretch>
            <a:fillRect/>
          </a:stretch>
        </p:blipFill>
        <p:spPr>
          <a:xfrm>
            <a:off x="1371600" y="320433"/>
            <a:ext cx="9318171" cy="6305529"/>
          </a:xfrm>
          <a:prstGeom prst="rect">
            <a:avLst/>
          </a:prstGeom>
          <a:ln>
            <a:solidFill>
              <a:schemeClr val="tx1">
                <a:lumMod val="50000"/>
                <a:lumOff val="50000"/>
              </a:schemeClr>
            </a:solidFill>
          </a:ln>
          <a:effectLst>
            <a:glow rad="228600">
              <a:schemeClr val="accent3">
                <a:satMod val="175000"/>
                <a:alpha val="40000"/>
              </a:schemeClr>
            </a:glow>
          </a:effectLst>
        </p:spPr>
      </p:pic>
      <p:sp>
        <p:nvSpPr>
          <p:cNvPr id="5" name="Oval 4">
            <a:extLst>
              <a:ext uri="{FF2B5EF4-FFF2-40B4-BE49-F238E27FC236}">
                <a16:creationId xmlns:a16="http://schemas.microsoft.com/office/drawing/2014/main" id="{1C2B6E2B-10F3-7492-C2FA-74FEC175C71F}"/>
              </a:ext>
            </a:extLst>
          </p:cNvPr>
          <p:cNvSpPr/>
          <p:nvPr/>
        </p:nvSpPr>
        <p:spPr>
          <a:xfrm>
            <a:off x="5519057" y="2830286"/>
            <a:ext cx="576943" cy="59871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Oval 5">
            <a:extLst>
              <a:ext uri="{FF2B5EF4-FFF2-40B4-BE49-F238E27FC236}">
                <a16:creationId xmlns:a16="http://schemas.microsoft.com/office/drawing/2014/main" id="{EA1AB576-1875-5F39-3EAB-A562B1DADEA1}"/>
              </a:ext>
            </a:extLst>
          </p:cNvPr>
          <p:cNvSpPr/>
          <p:nvPr/>
        </p:nvSpPr>
        <p:spPr>
          <a:xfrm>
            <a:off x="6988628" y="2830284"/>
            <a:ext cx="576943" cy="59871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Oval 6">
            <a:extLst>
              <a:ext uri="{FF2B5EF4-FFF2-40B4-BE49-F238E27FC236}">
                <a16:creationId xmlns:a16="http://schemas.microsoft.com/office/drawing/2014/main" id="{F78ECA09-E231-E4E8-62F3-5E59F4470780}"/>
              </a:ext>
            </a:extLst>
          </p:cNvPr>
          <p:cNvSpPr/>
          <p:nvPr/>
        </p:nvSpPr>
        <p:spPr>
          <a:xfrm>
            <a:off x="8643257" y="2830285"/>
            <a:ext cx="576943" cy="59871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TextBox 7">
            <a:extLst>
              <a:ext uri="{FF2B5EF4-FFF2-40B4-BE49-F238E27FC236}">
                <a16:creationId xmlns:a16="http://schemas.microsoft.com/office/drawing/2014/main" id="{1A0D958A-0081-1AA7-343F-EB16EE3B7237}"/>
              </a:ext>
            </a:extLst>
          </p:cNvPr>
          <p:cNvSpPr txBox="1"/>
          <p:nvPr/>
        </p:nvSpPr>
        <p:spPr>
          <a:xfrm>
            <a:off x="7277098" y="6270171"/>
            <a:ext cx="3543301" cy="276999"/>
          </a:xfrm>
          <a:prstGeom prst="rect">
            <a:avLst/>
          </a:prstGeom>
          <a:noFill/>
        </p:spPr>
        <p:txBody>
          <a:bodyPr wrap="square" rtlCol="0">
            <a:spAutoFit/>
          </a:bodyPr>
          <a:lstStyle/>
          <a:p>
            <a:pPr algn="l" rtl="0"/>
            <a:r>
              <a:rPr lang="de-DE" sz="1200" b="0" i="0" u="none" strike="noStrike" baseline="0" dirty="0">
                <a:latin typeface="AdvOTf2679e53.I"/>
              </a:rPr>
              <a:t>J Am Geriatr Soc. </a:t>
            </a:r>
            <a:r>
              <a:rPr lang="de-DE" sz="1200" b="0" i="0" u="none" strike="noStrike" baseline="0" dirty="0">
                <a:latin typeface="AdvOT569473da"/>
              </a:rPr>
              <a:t>2025;73:520</a:t>
            </a:r>
            <a:r>
              <a:rPr lang="de-DE" sz="1200" b="0" i="0" u="none" strike="noStrike" baseline="0" dirty="0">
                <a:latin typeface="AdvOT569473da+20"/>
              </a:rPr>
              <a:t>–</a:t>
            </a:r>
            <a:r>
              <a:rPr lang="de-DE" sz="1200" b="0" i="0" u="none" strike="noStrike" baseline="0" dirty="0">
                <a:latin typeface="AdvOT569473da"/>
              </a:rPr>
              <a:t>532.</a:t>
            </a:r>
            <a:endParaRPr lang="en-IL" sz="1200" dirty="0"/>
          </a:p>
        </p:txBody>
      </p:sp>
    </p:spTree>
    <p:extLst>
      <p:ext uri="{BB962C8B-B14F-4D97-AF65-F5344CB8AC3E}">
        <p14:creationId xmlns:p14="http://schemas.microsoft.com/office/powerpoint/2010/main" val="302585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93AFC-4EEC-B39F-7A59-55738BC8166B}"/>
              </a:ext>
            </a:extLst>
          </p:cNvPr>
          <p:cNvPicPr>
            <a:picLocks noChangeAspect="1"/>
          </p:cNvPicPr>
          <p:nvPr/>
        </p:nvPicPr>
        <p:blipFill>
          <a:blip r:embed="rId2"/>
          <a:stretch>
            <a:fillRect/>
          </a:stretch>
        </p:blipFill>
        <p:spPr>
          <a:xfrm>
            <a:off x="391886" y="162639"/>
            <a:ext cx="11702143" cy="6532722"/>
          </a:xfrm>
          <a:prstGeom prst="rect">
            <a:avLst/>
          </a:prstGeom>
        </p:spPr>
      </p:pic>
      <p:sp>
        <p:nvSpPr>
          <p:cNvPr id="4" name="TextBox 3">
            <a:extLst>
              <a:ext uri="{FF2B5EF4-FFF2-40B4-BE49-F238E27FC236}">
                <a16:creationId xmlns:a16="http://schemas.microsoft.com/office/drawing/2014/main" id="{6B45EE6B-9D17-C9CB-CC91-FB0A0DAE52CF}"/>
              </a:ext>
            </a:extLst>
          </p:cNvPr>
          <p:cNvSpPr txBox="1"/>
          <p:nvPr/>
        </p:nvSpPr>
        <p:spPr>
          <a:xfrm>
            <a:off x="3913414" y="162639"/>
            <a:ext cx="4365171" cy="1754326"/>
          </a:xfrm>
          <a:prstGeom prst="rect">
            <a:avLst/>
          </a:prstGeom>
          <a:solidFill>
            <a:schemeClr val="bg1"/>
          </a:solidFill>
        </p:spPr>
        <p:txBody>
          <a:bodyPr wrap="square" rtlCol="0">
            <a:spAutoFit/>
          </a:bodyPr>
          <a:lstStyle/>
          <a:p>
            <a:pPr algn="ctr" rtl="0"/>
            <a:r>
              <a:rPr lang="en-US" sz="3600" b="1" dirty="0"/>
              <a:t>Polypharmacy intervention programs</a:t>
            </a:r>
            <a:endParaRPr lang="en-IL" sz="3600" b="1" dirty="0"/>
          </a:p>
        </p:txBody>
      </p:sp>
    </p:spTree>
    <p:extLst>
      <p:ext uri="{BB962C8B-B14F-4D97-AF65-F5344CB8AC3E}">
        <p14:creationId xmlns:p14="http://schemas.microsoft.com/office/powerpoint/2010/main" val="286496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10">
            <a:extLst>
              <a:ext uri="{FF2B5EF4-FFF2-40B4-BE49-F238E27FC236}">
                <a16:creationId xmlns:a16="http://schemas.microsoft.com/office/drawing/2014/main" id="{B9329F43-773A-3912-A3D8-61E5C5B274AA}"/>
              </a:ext>
            </a:extLst>
          </p:cNvPr>
          <p:cNvSpPr/>
          <p:nvPr/>
        </p:nvSpPr>
        <p:spPr>
          <a:xfrm>
            <a:off x="8" y="0"/>
            <a:ext cx="12192000" cy="6858000"/>
          </a:xfrm>
          <a:prstGeom prst="roundRect">
            <a:avLst>
              <a:gd name="adj" fmla="val 0"/>
            </a:avLst>
          </a:prstGeom>
          <a:solidFill>
            <a:srgbClr val="2223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ctr"/>
          <a:lstStyle/>
          <a:p>
            <a:pPr algn="l" rtl="0"/>
            <a:endParaRPr lang="he-IL" dirty="0"/>
          </a:p>
        </p:txBody>
      </p:sp>
      <p:sp>
        <p:nvSpPr>
          <p:cNvPr id="2" name="Title 1">
            <a:extLst>
              <a:ext uri="{FF2B5EF4-FFF2-40B4-BE49-F238E27FC236}">
                <a16:creationId xmlns:a16="http://schemas.microsoft.com/office/drawing/2014/main" id="{C9D53686-37C4-837D-A69E-F7ABF12BAC9A}"/>
              </a:ext>
            </a:extLst>
          </p:cNvPr>
          <p:cNvSpPr>
            <a:spLocks noGrp="1"/>
          </p:cNvSpPr>
          <p:nvPr>
            <p:ph type="title"/>
          </p:nvPr>
        </p:nvSpPr>
        <p:spPr>
          <a:xfrm>
            <a:off x="664029" y="365137"/>
            <a:ext cx="10689779" cy="1325563"/>
          </a:xfrm>
          <a:ln>
            <a:solidFill>
              <a:srgbClr val="FFC000"/>
            </a:solidFill>
          </a:ln>
        </p:spPr>
        <p:txBody>
          <a:bodyPr/>
          <a:lstStyle/>
          <a:p>
            <a:pPr algn="ctr"/>
            <a:r>
              <a:rPr lang="en-US" b="1" dirty="0">
                <a:solidFill>
                  <a:schemeClr val="bg1"/>
                </a:solidFill>
              </a:rPr>
              <a:t>Policy initiatives re: polypharmacy in Israel</a:t>
            </a:r>
            <a:endParaRPr lang="en-IL" b="1" dirty="0">
              <a:solidFill>
                <a:schemeClr val="bg1"/>
              </a:solidFill>
            </a:endParaRPr>
          </a:p>
        </p:txBody>
      </p:sp>
      <p:sp>
        <p:nvSpPr>
          <p:cNvPr id="3" name="Content Placeholder 2">
            <a:extLst>
              <a:ext uri="{FF2B5EF4-FFF2-40B4-BE49-F238E27FC236}">
                <a16:creationId xmlns:a16="http://schemas.microsoft.com/office/drawing/2014/main" id="{89CFE9AF-AB3F-AAAE-B472-428BE60BE408}"/>
              </a:ext>
            </a:extLst>
          </p:cNvPr>
          <p:cNvSpPr>
            <a:spLocks noGrp="1"/>
          </p:cNvSpPr>
          <p:nvPr>
            <p:ph idx="1"/>
          </p:nvPr>
        </p:nvSpPr>
        <p:spPr/>
        <p:txBody>
          <a:bodyPr>
            <a:normAutofit lnSpcReduction="10000"/>
          </a:bodyPr>
          <a:lstStyle/>
          <a:p>
            <a:pPr algn="l" rtl="0"/>
            <a:r>
              <a:rPr lang="en-US" dirty="0">
                <a:solidFill>
                  <a:schemeClr val="bg1"/>
                </a:solidFill>
              </a:rPr>
              <a:t>Comptroller general reports 2011 and 2017</a:t>
            </a:r>
          </a:p>
          <a:p>
            <a:pPr algn="l" rtl="0"/>
            <a:r>
              <a:rPr lang="en-US" dirty="0">
                <a:solidFill>
                  <a:schemeClr val="bg1"/>
                </a:solidFill>
              </a:rPr>
              <a:t>National Geriatric Advisory Committee – 3 commissions with publication of a 2017 report of recommendations</a:t>
            </a:r>
          </a:p>
          <a:p>
            <a:pPr algn="l" rtl="0"/>
            <a:r>
              <a:rPr lang="en-US" dirty="0">
                <a:solidFill>
                  <a:schemeClr val="bg1"/>
                </a:solidFill>
              </a:rPr>
              <a:t>Ministry of Health Directives – 2013, 2016, 2019, 2022</a:t>
            </a:r>
          </a:p>
          <a:p>
            <a:pPr algn="l" rtl="0"/>
            <a:r>
              <a:rPr lang="en-US" dirty="0">
                <a:solidFill>
                  <a:schemeClr val="bg1"/>
                </a:solidFill>
              </a:rPr>
              <a:t>Ministry of Health Financial Incentive programs to HMOs</a:t>
            </a:r>
          </a:p>
          <a:p>
            <a:pPr lvl="1" algn="l" rtl="0"/>
            <a:r>
              <a:rPr lang="en-US" dirty="0">
                <a:solidFill>
                  <a:schemeClr val="bg1"/>
                </a:solidFill>
              </a:rPr>
              <a:t>2016 - Clinical pharmacist consultations</a:t>
            </a:r>
          </a:p>
          <a:p>
            <a:pPr lvl="1" algn="l" rtl="0"/>
            <a:r>
              <a:rPr lang="en-US" dirty="0">
                <a:solidFill>
                  <a:schemeClr val="bg1"/>
                </a:solidFill>
              </a:rPr>
              <a:t>2022-2024 – Decrease opiate and antibiotic use, improve adherence in 			chronic disease management</a:t>
            </a:r>
          </a:p>
          <a:p>
            <a:pPr algn="l" rtl="0"/>
            <a:r>
              <a:rPr lang="en-US" dirty="0">
                <a:solidFill>
                  <a:schemeClr val="bg1"/>
                </a:solidFill>
              </a:rPr>
              <a:t>Future plans – National program to address polypharmacy in older 	adults</a:t>
            </a:r>
          </a:p>
          <a:p>
            <a:pPr lvl="1" algn="l" rtl="0"/>
            <a:endParaRPr lang="en-US" dirty="0">
              <a:solidFill>
                <a:schemeClr val="bg1"/>
              </a:solidFill>
            </a:endParaRPr>
          </a:p>
          <a:p>
            <a:pPr lvl="1" algn="l" rtl="0"/>
            <a:endParaRPr lang="en-IL" dirty="0">
              <a:solidFill>
                <a:schemeClr val="bg1"/>
              </a:solidFill>
            </a:endParaRPr>
          </a:p>
        </p:txBody>
      </p:sp>
    </p:spTree>
    <p:extLst>
      <p:ext uri="{BB962C8B-B14F-4D97-AF65-F5344CB8AC3E}">
        <p14:creationId xmlns:p14="http://schemas.microsoft.com/office/powerpoint/2010/main" val="204638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C0306-1E54-523E-EAE5-B8B1B33127FB}"/>
              </a:ext>
            </a:extLst>
          </p:cNvPr>
          <p:cNvPicPr>
            <a:picLocks noChangeAspect="1"/>
          </p:cNvPicPr>
          <p:nvPr/>
        </p:nvPicPr>
        <p:blipFill>
          <a:blip r:embed="rId2"/>
          <a:stretch>
            <a:fillRect/>
          </a:stretch>
        </p:blipFill>
        <p:spPr>
          <a:xfrm>
            <a:off x="-163286" y="381001"/>
            <a:ext cx="12405222" cy="6065538"/>
          </a:xfrm>
          <a:prstGeom prst="rect">
            <a:avLst/>
          </a:prstGeom>
        </p:spPr>
      </p:pic>
      <p:sp>
        <p:nvSpPr>
          <p:cNvPr id="4" name="TextBox 3">
            <a:extLst>
              <a:ext uri="{FF2B5EF4-FFF2-40B4-BE49-F238E27FC236}">
                <a16:creationId xmlns:a16="http://schemas.microsoft.com/office/drawing/2014/main" id="{8FFD780A-684A-A9D9-5B7E-00D7C7837471}"/>
              </a:ext>
            </a:extLst>
          </p:cNvPr>
          <p:cNvSpPr txBox="1"/>
          <p:nvPr/>
        </p:nvSpPr>
        <p:spPr>
          <a:xfrm>
            <a:off x="8316686" y="6015334"/>
            <a:ext cx="4288971" cy="461665"/>
          </a:xfrm>
          <a:prstGeom prst="rect">
            <a:avLst/>
          </a:prstGeom>
          <a:noFill/>
        </p:spPr>
        <p:txBody>
          <a:bodyPr wrap="square" rtlCol="0">
            <a:spAutoFit/>
          </a:bodyPr>
          <a:lstStyle/>
          <a:p>
            <a:pPr algn="l"/>
            <a:r>
              <a:rPr lang="en-US" sz="1200" b="0" i="0" u="none" strike="noStrike" baseline="0" dirty="0">
                <a:latin typeface="ArialNarrow"/>
              </a:rPr>
              <a:t>OECD Health Working Papers No.147</a:t>
            </a:r>
          </a:p>
          <a:p>
            <a:pPr algn="l"/>
            <a:r>
              <a:rPr lang="en-US" sz="1200" b="1" i="0" u="none" strike="noStrike" baseline="0" dirty="0">
                <a:latin typeface="ArialNarrow-Bold"/>
              </a:rPr>
              <a:t>The Economics of Medication Safety 2022</a:t>
            </a:r>
            <a:endParaRPr lang="en-IL" sz="1200" dirty="0"/>
          </a:p>
        </p:txBody>
      </p:sp>
      <p:pic>
        <p:nvPicPr>
          <p:cNvPr id="5" name="Picture 4">
            <a:extLst>
              <a:ext uri="{FF2B5EF4-FFF2-40B4-BE49-F238E27FC236}">
                <a16:creationId xmlns:a16="http://schemas.microsoft.com/office/drawing/2014/main" id="{BF3F05D6-F19B-3D3E-B88A-12178AAE96DE}"/>
              </a:ext>
            </a:extLst>
          </p:cNvPr>
          <p:cNvPicPr>
            <a:picLocks noChangeAspect="1"/>
          </p:cNvPicPr>
          <p:nvPr/>
        </p:nvPicPr>
        <p:blipFill>
          <a:blip r:embed="rId3"/>
          <a:stretch>
            <a:fillRect/>
          </a:stretch>
        </p:blipFill>
        <p:spPr>
          <a:xfrm>
            <a:off x="0" y="5715976"/>
            <a:ext cx="580005" cy="598715"/>
          </a:xfrm>
          <a:prstGeom prst="rect">
            <a:avLst/>
          </a:prstGeom>
        </p:spPr>
      </p:pic>
    </p:spTree>
    <p:extLst>
      <p:ext uri="{BB962C8B-B14F-4D97-AF65-F5344CB8AC3E}">
        <p14:creationId xmlns:p14="http://schemas.microsoft.com/office/powerpoint/2010/main" val="419453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E0BDA9-2504-BC11-57CC-C29FE09F8BCB}"/>
              </a:ext>
            </a:extLst>
          </p:cNvPr>
          <p:cNvPicPr>
            <a:picLocks noChangeAspect="1"/>
          </p:cNvPicPr>
          <p:nvPr/>
        </p:nvPicPr>
        <p:blipFill>
          <a:blip r:embed="rId2"/>
          <a:stretch>
            <a:fillRect/>
          </a:stretch>
        </p:blipFill>
        <p:spPr>
          <a:xfrm>
            <a:off x="0" y="-1766"/>
            <a:ext cx="12192000" cy="7001824"/>
          </a:xfrm>
          <a:prstGeom prst="rect">
            <a:avLst/>
          </a:prstGeom>
          <a:solidFill>
            <a:schemeClr val="accent2">
              <a:lumMod val="20000"/>
              <a:lumOff val="80000"/>
            </a:schemeClr>
          </a:solidFill>
        </p:spPr>
      </p:pic>
      <p:sp>
        <p:nvSpPr>
          <p:cNvPr id="4" name="TextBox 3">
            <a:extLst>
              <a:ext uri="{FF2B5EF4-FFF2-40B4-BE49-F238E27FC236}">
                <a16:creationId xmlns:a16="http://schemas.microsoft.com/office/drawing/2014/main" id="{CBB6E5D6-D278-AC58-5847-1D5586325310}"/>
              </a:ext>
            </a:extLst>
          </p:cNvPr>
          <p:cNvSpPr txBox="1"/>
          <p:nvPr/>
        </p:nvSpPr>
        <p:spPr>
          <a:xfrm>
            <a:off x="7217229" y="500743"/>
            <a:ext cx="4419600" cy="609600"/>
          </a:xfrm>
          <a:prstGeom prst="rect">
            <a:avLst/>
          </a:prstGeom>
          <a:solidFill>
            <a:schemeClr val="bg1"/>
          </a:solidFill>
        </p:spPr>
        <p:txBody>
          <a:bodyPr wrap="square" rtlCol="0">
            <a:spAutoFit/>
          </a:bodyPr>
          <a:lstStyle/>
          <a:p>
            <a:endParaRPr lang="en-IL" dirty="0"/>
          </a:p>
        </p:txBody>
      </p:sp>
      <p:sp>
        <p:nvSpPr>
          <p:cNvPr id="5" name="TextBox 4">
            <a:extLst>
              <a:ext uri="{FF2B5EF4-FFF2-40B4-BE49-F238E27FC236}">
                <a16:creationId xmlns:a16="http://schemas.microsoft.com/office/drawing/2014/main" id="{7E05C748-4A9A-BDD1-7C6E-FDD089A46E56}"/>
              </a:ext>
            </a:extLst>
          </p:cNvPr>
          <p:cNvSpPr txBox="1"/>
          <p:nvPr/>
        </p:nvSpPr>
        <p:spPr>
          <a:xfrm>
            <a:off x="1208314" y="500743"/>
            <a:ext cx="9035143" cy="707886"/>
          </a:xfrm>
          <a:prstGeom prst="rect">
            <a:avLst/>
          </a:prstGeom>
          <a:solidFill>
            <a:schemeClr val="bg1"/>
          </a:solidFill>
          <a:ln>
            <a:solidFill>
              <a:schemeClr val="bg1">
                <a:lumMod val="75000"/>
              </a:schemeClr>
            </a:solidFill>
          </a:ln>
          <a:effectLst>
            <a:glow rad="63500">
              <a:schemeClr val="accent3">
                <a:satMod val="175000"/>
                <a:alpha val="40000"/>
              </a:schemeClr>
            </a:glow>
          </a:effectLst>
        </p:spPr>
        <p:txBody>
          <a:bodyPr wrap="square" rtlCol="0">
            <a:spAutoFit/>
          </a:bodyPr>
          <a:lstStyle/>
          <a:p>
            <a:pPr algn="l" rtl="0"/>
            <a:r>
              <a:rPr lang="en-US" sz="4000" dirty="0" err="1"/>
              <a:t>Clalit</a:t>
            </a:r>
            <a:r>
              <a:rPr lang="en-US" sz="4000" dirty="0"/>
              <a:t> Healthcare Fund Background Data</a:t>
            </a:r>
            <a:endParaRPr lang="en-IL" sz="4000" dirty="0"/>
          </a:p>
        </p:txBody>
      </p:sp>
      <p:sp>
        <p:nvSpPr>
          <p:cNvPr id="6" name="TextBox 5">
            <a:extLst>
              <a:ext uri="{FF2B5EF4-FFF2-40B4-BE49-F238E27FC236}">
                <a16:creationId xmlns:a16="http://schemas.microsoft.com/office/drawing/2014/main" id="{12FF606E-5BD5-0AD7-9554-7141108D5F49}"/>
              </a:ext>
            </a:extLst>
          </p:cNvPr>
          <p:cNvSpPr txBox="1"/>
          <p:nvPr/>
        </p:nvSpPr>
        <p:spPr>
          <a:xfrm>
            <a:off x="7511143" y="1524000"/>
            <a:ext cx="3788228" cy="400110"/>
          </a:xfrm>
          <a:prstGeom prst="rect">
            <a:avLst/>
          </a:prstGeom>
          <a:solidFill>
            <a:schemeClr val="bg1"/>
          </a:solidFill>
        </p:spPr>
        <p:txBody>
          <a:bodyPr wrap="square" rtlCol="0">
            <a:spAutoFit/>
          </a:bodyPr>
          <a:lstStyle/>
          <a:p>
            <a:pPr algn="l" rtl="0"/>
            <a:r>
              <a:rPr lang="en-US" sz="2000" dirty="0" err="1">
                <a:solidFill>
                  <a:schemeClr val="accent1">
                    <a:lumMod val="50000"/>
                  </a:schemeClr>
                </a:solidFill>
              </a:rPr>
              <a:t>Clalit</a:t>
            </a:r>
            <a:r>
              <a:rPr lang="en-US" sz="2000" dirty="0">
                <a:solidFill>
                  <a:schemeClr val="accent1">
                    <a:lumMod val="50000"/>
                  </a:schemeClr>
                </a:solidFill>
              </a:rPr>
              <a:t> members by age distribution</a:t>
            </a:r>
            <a:endParaRPr lang="en-IL" sz="2000" dirty="0">
              <a:solidFill>
                <a:schemeClr val="accent1">
                  <a:lumMod val="50000"/>
                </a:schemeClr>
              </a:solidFill>
            </a:endParaRPr>
          </a:p>
        </p:txBody>
      </p:sp>
      <p:sp>
        <p:nvSpPr>
          <p:cNvPr id="8" name="TextBox 7">
            <a:extLst>
              <a:ext uri="{FF2B5EF4-FFF2-40B4-BE49-F238E27FC236}">
                <a16:creationId xmlns:a16="http://schemas.microsoft.com/office/drawing/2014/main" id="{8C04F204-1C68-BC21-273D-9D91DB2266EF}"/>
              </a:ext>
            </a:extLst>
          </p:cNvPr>
          <p:cNvSpPr txBox="1"/>
          <p:nvPr/>
        </p:nvSpPr>
        <p:spPr>
          <a:xfrm>
            <a:off x="1948542" y="1511083"/>
            <a:ext cx="4419600" cy="400110"/>
          </a:xfrm>
          <a:prstGeom prst="rect">
            <a:avLst/>
          </a:prstGeom>
          <a:solidFill>
            <a:schemeClr val="bg1"/>
          </a:solidFill>
        </p:spPr>
        <p:txBody>
          <a:bodyPr wrap="square" rtlCol="0">
            <a:spAutoFit/>
          </a:bodyPr>
          <a:lstStyle/>
          <a:p>
            <a:pPr algn="l" rtl="0"/>
            <a:r>
              <a:rPr lang="en-US" sz="2000" dirty="0">
                <a:solidFill>
                  <a:schemeClr val="accent1">
                    <a:lumMod val="50000"/>
                  </a:schemeClr>
                </a:solidFill>
              </a:rPr>
              <a:t>Members with chronic diseases by age</a:t>
            </a:r>
            <a:endParaRPr lang="en-IL" sz="2000" dirty="0">
              <a:solidFill>
                <a:schemeClr val="accent1">
                  <a:lumMod val="50000"/>
                </a:schemeClr>
              </a:solidFill>
            </a:endParaRPr>
          </a:p>
        </p:txBody>
      </p:sp>
      <p:sp>
        <p:nvSpPr>
          <p:cNvPr id="10" name="TextBox 9">
            <a:extLst>
              <a:ext uri="{FF2B5EF4-FFF2-40B4-BE49-F238E27FC236}">
                <a16:creationId xmlns:a16="http://schemas.microsoft.com/office/drawing/2014/main" id="{6DDE3940-FE20-2C38-D8C9-B271DBAB30B5}"/>
              </a:ext>
            </a:extLst>
          </p:cNvPr>
          <p:cNvSpPr txBox="1"/>
          <p:nvPr/>
        </p:nvSpPr>
        <p:spPr>
          <a:xfrm>
            <a:off x="10134600" y="4909457"/>
            <a:ext cx="957943" cy="369332"/>
          </a:xfrm>
          <a:prstGeom prst="rect">
            <a:avLst/>
          </a:prstGeom>
          <a:solidFill>
            <a:schemeClr val="bg1"/>
          </a:solidFill>
        </p:spPr>
        <p:txBody>
          <a:bodyPr wrap="square" rtlCol="0">
            <a:spAutoFit/>
          </a:bodyPr>
          <a:lstStyle/>
          <a:p>
            <a:pPr algn="ctr" rtl="0"/>
            <a:r>
              <a:rPr lang="en-US" b="1" dirty="0"/>
              <a:t>Age</a:t>
            </a:r>
            <a:endParaRPr lang="en-IL" b="1" dirty="0"/>
          </a:p>
        </p:txBody>
      </p:sp>
      <p:sp>
        <p:nvSpPr>
          <p:cNvPr id="11" name="TextBox 10">
            <a:extLst>
              <a:ext uri="{FF2B5EF4-FFF2-40B4-BE49-F238E27FC236}">
                <a16:creationId xmlns:a16="http://schemas.microsoft.com/office/drawing/2014/main" id="{2D8962E1-7D95-47F2-CFB7-12B8E852525C}"/>
              </a:ext>
            </a:extLst>
          </p:cNvPr>
          <p:cNvSpPr txBox="1"/>
          <p:nvPr/>
        </p:nvSpPr>
        <p:spPr>
          <a:xfrm>
            <a:off x="8599715" y="4720326"/>
            <a:ext cx="1404257" cy="646331"/>
          </a:xfrm>
          <a:prstGeom prst="rect">
            <a:avLst/>
          </a:prstGeom>
          <a:solidFill>
            <a:schemeClr val="bg1"/>
          </a:solidFill>
        </p:spPr>
        <p:txBody>
          <a:bodyPr wrap="square" rtlCol="0">
            <a:spAutoFit/>
          </a:bodyPr>
          <a:lstStyle/>
          <a:p>
            <a:pPr algn="ctr" rtl="0"/>
            <a:r>
              <a:rPr lang="en-US" b="1" dirty="0"/>
              <a:t>% Chronic disease</a:t>
            </a:r>
            <a:endParaRPr lang="en-IL" b="1" dirty="0"/>
          </a:p>
        </p:txBody>
      </p:sp>
      <p:sp>
        <p:nvSpPr>
          <p:cNvPr id="12" name="TextBox 11">
            <a:extLst>
              <a:ext uri="{FF2B5EF4-FFF2-40B4-BE49-F238E27FC236}">
                <a16:creationId xmlns:a16="http://schemas.microsoft.com/office/drawing/2014/main" id="{BCE001C7-C262-6C0F-6DFF-32E5B02A4BDF}"/>
              </a:ext>
            </a:extLst>
          </p:cNvPr>
          <p:cNvSpPr txBox="1"/>
          <p:nvPr/>
        </p:nvSpPr>
        <p:spPr>
          <a:xfrm>
            <a:off x="7489371" y="4705366"/>
            <a:ext cx="1110344" cy="646331"/>
          </a:xfrm>
          <a:prstGeom prst="rect">
            <a:avLst/>
          </a:prstGeom>
          <a:solidFill>
            <a:schemeClr val="accent4">
              <a:lumMod val="20000"/>
              <a:lumOff val="80000"/>
            </a:schemeClr>
          </a:solidFill>
        </p:spPr>
        <p:txBody>
          <a:bodyPr wrap="square" rtlCol="0">
            <a:spAutoFit/>
          </a:bodyPr>
          <a:lstStyle/>
          <a:p>
            <a:pPr algn="ctr" rtl="0"/>
            <a:r>
              <a:rPr lang="en-US" b="1" dirty="0"/>
              <a:t>% taking 6 drugs</a:t>
            </a:r>
            <a:endParaRPr lang="en-IL" b="1" dirty="0"/>
          </a:p>
        </p:txBody>
      </p:sp>
      <p:sp>
        <p:nvSpPr>
          <p:cNvPr id="13" name="TextBox 12">
            <a:extLst>
              <a:ext uri="{FF2B5EF4-FFF2-40B4-BE49-F238E27FC236}">
                <a16:creationId xmlns:a16="http://schemas.microsoft.com/office/drawing/2014/main" id="{AE02CC61-972E-21FD-C10B-4621B741BD0D}"/>
              </a:ext>
            </a:extLst>
          </p:cNvPr>
          <p:cNvSpPr txBox="1"/>
          <p:nvPr/>
        </p:nvSpPr>
        <p:spPr>
          <a:xfrm>
            <a:off x="5301343" y="4770957"/>
            <a:ext cx="1110344" cy="646331"/>
          </a:xfrm>
          <a:prstGeom prst="rect">
            <a:avLst/>
          </a:prstGeom>
          <a:solidFill>
            <a:schemeClr val="accent2">
              <a:lumMod val="20000"/>
              <a:lumOff val="80000"/>
            </a:schemeClr>
          </a:solidFill>
        </p:spPr>
        <p:txBody>
          <a:bodyPr wrap="square" rtlCol="0">
            <a:spAutoFit/>
          </a:bodyPr>
          <a:lstStyle/>
          <a:p>
            <a:pPr algn="ctr" rtl="0"/>
            <a:r>
              <a:rPr lang="en-US" b="1" dirty="0"/>
              <a:t>% taking 8 drugs</a:t>
            </a:r>
            <a:endParaRPr lang="en-IL" b="1" dirty="0"/>
          </a:p>
        </p:txBody>
      </p:sp>
      <p:sp>
        <p:nvSpPr>
          <p:cNvPr id="14" name="TextBox 13">
            <a:extLst>
              <a:ext uri="{FF2B5EF4-FFF2-40B4-BE49-F238E27FC236}">
                <a16:creationId xmlns:a16="http://schemas.microsoft.com/office/drawing/2014/main" id="{5E48D33E-B85F-D379-CBA0-62F40832FC22}"/>
              </a:ext>
            </a:extLst>
          </p:cNvPr>
          <p:cNvSpPr txBox="1"/>
          <p:nvPr/>
        </p:nvSpPr>
        <p:spPr>
          <a:xfrm>
            <a:off x="3129641" y="4700586"/>
            <a:ext cx="1110344" cy="646331"/>
          </a:xfrm>
          <a:prstGeom prst="rect">
            <a:avLst/>
          </a:prstGeom>
          <a:solidFill>
            <a:schemeClr val="accent2">
              <a:lumMod val="60000"/>
              <a:lumOff val="40000"/>
            </a:schemeClr>
          </a:solidFill>
        </p:spPr>
        <p:txBody>
          <a:bodyPr wrap="square" rtlCol="0">
            <a:spAutoFit/>
          </a:bodyPr>
          <a:lstStyle/>
          <a:p>
            <a:pPr algn="ctr" rtl="0"/>
            <a:r>
              <a:rPr lang="en-US" b="1" dirty="0"/>
              <a:t>% taking 10 drugs</a:t>
            </a:r>
            <a:endParaRPr lang="en-IL" b="1" dirty="0"/>
          </a:p>
        </p:txBody>
      </p:sp>
    </p:spTree>
    <p:extLst>
      <p:ext uri="{BB962C8B-B14F-4D97-AF65-F5344CB8AC3E}">
        <p14:creationId xmlns:p14="http://schemas.microsoft.com/office/powerpoint/2010/main" val="1673115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829099-956A-2F4C-2200-3C470D3022B8}"/>
              </a:ext>
            </a:extLst>
          </p:cNvPr>
          <p:cNvPicPr>
            <a:picLocks noChangeAspect="1"/>
          </p:cNvPicPr>
          <p:nvPr/>
        </p:nvPicPr>
        <p:blipFill>
          <a:blip r:embed="rId2"/>
          <a:stretch>
            <a:fillRect/>
          </a:stretch>
        </p:blipFill>
        <p:spPr>
          <a:xfrm>
            <a:off x="195943" y="60344"/>
            <a:ext cx="11996057" cy="6712631"/>
          </a:xfrm>
          <a:prstGeom prst="rect">
            <a:avLst/>
          </a:prstGeom>
        </p:spPr>
      </p:pic>
      <p:sp>
        <p:nvSpPr>
          <p:cNvPr id="5" name="TextBox 4">
            <a:extLst>
              <a:ext uri="{FF2B5EF4-FFF2-40B4-BE49-F238E27FC236}">
                <a16:creationId xmlns:a16="http://schemas.microsoft.com/office/drawing/2014/main" id="{27543DDD-B503-DDC6-ED47-2992B153F4C5}"/>
              </a:ext>
            </a:extLst>
          </p:cNvPr>
          <p:cNvSpPr txBox="1"/>
          <p:nvPr/>
        </p:nvSpPr>
        <p:spPr>
          <a:xfrm>
            <a:off x="9013371" y="2002971"/>
            <a:ext cx="2547258" cy="1938992"/>
          </a:xfrm>
          <a:prstGeom prst="rect">
            <a:avLst/>
          </a:prstGeom>
          <a:solidFill>
            <a:srgbClr val="92D050"/>
          </a:solidFill>
        </p:spPr>
        <p:txBody>
          <a:bodyPr wrap="square" rtlCol="0">
            <a:spAutoFit/>
          </a:bodyPr>
          <a:lstStyle/>
          <a:p>
            <a:pPr algn="l" rtl="0"/>
            <a:r>
              <a:rPr lang="en-US" sz="2000" dirty="0">
                <a:solidFill>
                  <a:schemeClr val="bg1"/>
                </a:solidFill>
              </a:rPr>
              <a:t>Identifying inappropriate prescribing at the time of prescription using digital modules built into the EMR</a:t>
            </a:r>
            <a:endParaRPr lang="en-IL" sz="2000" dirty="0">
              <a:solidFill>
                <a:schemeClr val="bg1"/>
              </a:solidFill>
            </a:endParaRPr>
          </a:p>
        </p:txBody>
      </p:sp>
    </p:spTree>
    <p:extLst>
      <p:ext uri="{BB962C8B-B14F-4D97-AF65-F5344CB8AC3E}">
        <p14:creationId xmlns:p14="http://schemas.microsoft.com/office/powerpoint/2010/main" val="260139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15B0D6-7A5D-4C2E-DB68-7EE8D3F53A63}"/>
              </a:ext>
            </a:extLst>
          </p:cNvPr>
          <p:cNvPicPr>
            <a:picLocks noChangeAspect="1"/>
          </p:cNvPicPr>
          <p:nvPr/>
        </p:nvPicPr>
        <p:blipFill>
          <a:blip r:embed="rId2"/>
          <a:stretch>
            <a:fillRect/>
          </a:stretch>
        </p:blipFill>
        <p:spPr>
          <a:xfrm>
            <a:off x="0" y="45097"/>
            <a:ext cx="12017829" cy="6867331"/>
          </a:xfrm>
          <a:prstGeom prst="rect">
            <a:avLst/>
          </a:prstGeom>
        </p:spPr>
      </p:pic>
      <p:sp>
        <p:nvSpPr>
          <p:cNvPr id="5" name="TextBox 4">
            <a:extLst>
              <a:ext uri="{FF2B5EF4-FFF2-40B4-BE49-F238E27FC236}">
                <a16:creationId xmlns:a16="http://schemas.microsoft.com/office/drawing/2014/main" id="{D6FC3B50-7BCE-7038-720B-8C51C8C5A5A0}"/>
              </a:ext>
            </a:extLst>
          </p:cNvPr>
          <p:cNvSpPr txBox="1"/>
          <p:nvPr/>
        </p:nvSpPr>
        <p:spPr>
          <a:xfrm>
            <a:off x="8207829" y="990600"/>
            <a:ext cx="3657600" cy="2585323"/>
          </a:xfrm>
          <a:prstGeom prst="rect">
            <a:avLst/>
          </a:prstGeom>
          <a:solidFill>
            <a:srgbClr val="92D050"/>
          </a:solidFill>
        </p:spPr>
        <p:txBody>
          <a:bodyPr wrap="square" rtlCol="0">
            <a:spAutoFit/>
          </a:bodyPr>
          <a:lstStyle/>
          <a:p>
            <a:pPr algn="l" rtl="0"/>
            <a:r>
              <a:rPr lang="en-US" sz="5400" dirty="0">
                <a:solidFill>
                  <a:schemeClr val="bg1"/>
                </a:solidFill>
              </a:rPr>
              <a:t>Clinical Pharmacist consultation</a:t>
            </a:r>
            <a:endParaRPr lang="en-IL" sz="5400" dirty="0">
              <a:solidFill>
                <a:schemeClr val="bg1"/>
              </a:solidFill>
            </a:endParaRPr>
          </a:p>
        </p:txBody>
      </p:sp>
    </p:spTree>
    <p:extLst>
      <p:ext uri="{BB962C8B-B14F-4D97-AF65-F5344CB8AC3E}">
        <p14:creationId xmlns:p14="http://schemas.microsoft.com/office/powerpoint/2010/main" val="3784225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3733A-4301-16BC-864B-B14799F59E75}"/>
              </a:ext>
            </a:extLst>
          </p:cNvPr>
          <p:cNvPicPr>
            <a:picLocks noChangeAspect="1"/>
          </p:cNvPicPr>
          <p:nvPr/>
        </p:nvPicPr>
        <p:blipFill>
          <a:blip r:embed="rId2"/>
          <a:stretch>
            <a:fillRect/>
          </a:stretch>
        </p:blipFill>
        <p:spPr>
          <a:xfrm>
            <a:off x="0" y="-40230"/>
            <a:ext cx="12192000" cy="6938459"/>
          </a:xfrm>
          <a:prstGeom prst="rect">
            <a:avLst/>
          </a:prstGeom>
        </p:spPr>
      </p:pic>
      <p:sp>
        <p:nvSpPr>
          <p:cNvPr id="4" name="TextBox 3">
            <a:extLst>
              <a:ext uri="{FF2B5EF4-FFF2-40B4-BE49-F238E27FC236}">
                <a16:creationId xmlns:a16="http://schemas.microsoft.com/office/drawing/2014/main" id="{3940316D-E3E7-B9DA-C3CA-381C372536FB}"/>
              </a:ext>
            </a:extLst>
          </p:cNvPr>
          <p:cNvSpPr txBox="1"/>
          <p:nvPr/>
        </p:nvSpPr>
        <p:spPr>
          <a:xfrm>
            <a:off x="5649687" y="304800"/>
            <a:ext cx="6019800" cy="1077218"/>
          </a:xfrm>
          <a:prstGeom prst="rect">
            <a:avLst/>
          </a:prstGeom>
          <a:solidFill>
            <a:schemeClr val="bg1"/>
          </a:solidFill>
        </p:spPr>
        <p:txBody>
          <a:bodyPr wrap="square" rtlCol="0">
            <a:spAutoFit/>
          </a:bodyPr>
          <a:lstStyle/>
          <a:p>
            <a:pPr algn="l" rtl="0"/>
            <a:r>
              <a:rPr lang="en-US" sz="3200" b="1" dirty="0">
                <a:solidFill>
                  <a:schemeClr val="tx2"/>
                </a:solidFill>
              </a:rPr>
              <a:t>Internal Quality measures:</a:t>
            </a:r>
          </a:p>
          <a:p>
            <a:pPr algn="l" rtl="0"/>
            <a:r>
              <a:rPr lang="en-US" sz="3200" b="1" dirty="0">
                <a:solidFill>
                  <a:schemeClr val="tx2"/>
                </a:solidFill>
              </a:rPr>
              <a:t>Improving medication adherence</a:t>
            </a:r>
            <a:endParaRPr lang="en-IL" sz="3200" b="1" dirty="0">
              <a:solidFill>
                <a:schemeClr val="tx2"/>
              </a:solidFill>
            </a:endParaRPr>
          </a:p>
        </p:txBody>
      </p:sp>
      <p:sp>
        <p:nvSpPr>
          <p:cNvPr id="5" name="TextBox 4">
            <a:extLst>
              <a:ext uri="{FF2B5EF4-FFF2-40B4-BE49-F238E27FC236}">
                <a16:creationId xmlns:a16="http://schemas.microsoft.com/office/drawing/2014/main" id="{F2469DF9-9F79-3A30-B45A-22EDD4182706}"/>
              </a:ext>
            </a:extLst>
          </p:cNvPr>
          <p:cNvSpPr txBox="1"/>
          <p:nvPr/>
        </p:nvSpPr>
        <p:spPr>
          <a:xfrm>
            <a:off x="2623457" y="2481943"/>
            <a:ext cx="2786743" cy="369332"/>
          </a:xfrm>
          <a:prstGeom prst="rect">
            <a:avLst/>
          </a:prstGeom>
          <a:solidFill>
            <a:schemeClr val="tx2">
              <a:lumMod val="20000"/>
              <a:lumOff val="80000"/>
            </a:schemeClr>
          </a:solidFill>
        </p:spPr>
        <p:txBody>
          <a:bodyPr wrap="square" rtlCol="0">
            <a:spAutoFit/>
          </a:bodyPr>
          <a:lstStyle/>
          <a:p>
            <a:pPr algn="l" rtl="0"/>
            <a:r>
              <a:rPr lang="en-US" dirty="0"/>
              <a:t>Statins in high risk CV group</a:t>
            </a:r>
            <a:endParaRPr lang="en-IL" dirty="0"/>
          </a:p>
        </p:txBody>
      </p:sp>
      <p:sp>
        <p:nvSpPr>
          <p:cNvPr id="6" name="TextBox 5">
            <a:extLst>
              <a:ext uri="{FF2B5EF4-FFF2-40B4-BE49-F238E27FC236}">
                <a16:creationId xmlns:a16="http://schemas.microsoft.com/office/drawing/2014/main" id="{C5409948-EA8D-5C27-219F-44D244EB5795}"/>
              </a:ext>
            </a:extLst>
          </p:cNvPr>
          <p:cNvSpPr txBox="1"/>
          <p:nvPr/>
        </p:nvSpPr>
        <p:spPr>
          <a:xfrm>
            <a:off x="2721429" y="3167743"/>
            <a:ext cx="2786743" cy="369332"/>
          </a:xfrm>
          <a:prstGeom prst="rect">
            <a:avLst/>
          </a:prstGeom>
          <a:solidFill>
            <a:schemeClr val="tx2">
              <a:lumMod val="20000"/>
              <a:lumOff val="80000"/>
            </a:schemeClr>
          </a:solidFill>
        </p:spPr>
        <p:txBody>
          <a:bodyPr wrap="square" rtlCol="0">
            <a:spAutoFit/>
          </a:bodyPr>
          <a:lstStyle/>
          <a:p>
            <a:pPr algn="l" rtl="0"/>
            <a:r>
              <a:rPr lang="en-US" dirty="0"/>
              <a:t>HTN RX in CKD</a:t>
            </a:r>
            <a:endParaRPr lang="en-IL" dirty="0"/>
          </a:p>
        </p:txBody>
      </p:sp>
      <p:sp>
        <p:nvSpPr>
          <p:cNvPr id="7" name="TextBox 6">
            <a:extLst>
              <a:ext uri="{FF2B5EF4-FFF2-40B4-BE49-F238E27FC236}">
                <a16:creationId xmlns:a16="http://schemas.microsoft.com/office/drawing/2014/main" id="{AD5708A7-7BA6-C4C0-24AE-2C1371B3C4B7}"/>
              </a:ext>
            </a:extLst>
          </p:cNvPr>
          <p:cNvSpPr txBox="1"/>
          <p:nvPr/>
        </p:nvSpPr>
        <p:spPr>
          <a:xfrm>
            <a:off x="2623457" y="3853543"/>
            <a:ext cx="2786743" cy="369332"/>
          </a:xfrm>
          <a:prstGeom prst="rect">
            <a:avLst/>
          </a:prstGeom>
          <a:solidFill>
            <a:schemeClr val="tx2">
              <a:lumMod val="20000"/>
              <a:lumOff val="80000"/>
            </a:schemeClr>
          </a:solidFill>
        </p:spPr>
        <p:txBody>
          <a:bodyPr wrap="square" rtlCol="0">
            <a:spAutoFit/>
          </a:bodyPr>
          <a:lstStyle/>
          <a:p>
            <a:pPr algn="l" rtl="0"/>
            <a:r>
              <a:rPr lang="en-US" dirty="0"/>
              <a:t>Preventive care in COPD</a:t>
            </a:r>
            <a:endParaRPr lang="en-IL" dirty="0"/>
          </a:p>
        </p:txBody>
      </p:sp>
      <p:sp>
        <p:nvSpPr>
          <p:cNvPr id="8" name="TextBox 7">
            <a:extLst>
              <a:ext uri="{FF2B5EF4-FFF2-40B4-BE49-F238E27FC236}">
                <a16:creationId xmlns:a16="http://schemas.microsoft.com/office/drawing/2014/main" id="{9C56984C-520A-CADF-C44D-4376DD108120}"/>
              </a:ext>
            </a:extLst>
          </p:cNvPr>
          <p:cNvSpPr txBox="1"/>
          <p:nvPr/>
        </p:nvSpPr>
        <p:spPr>
          <a:xfrm>
            <a:off x="2721429" y="4704758"/>
            <a:ext cx="2786743" cy="646331"/>
          </a:xfrm>
          <a:prstGeom prst="rect">
            <a:avLst/>
          </a:prstGeom>
          <a:solidFill>
            <a:schemeClr val="tx2">
              <a:lumMod val="20000"/>
              <a:lumOff val="80000"/>
            </a:schemeClr>
          </a:solidFill>
        </p:spPr>
        <p:txBody>
          <a:bodyPr wrap="square" rtlCol="0">
            <a:spAutoFit/>
          </a:bodyPr>
          <a:lstStyle/>
          <a:p>
            <a:pPr algn="l" rtl="0"/>
            <a:r>
              <a:rPr lang="en-US" dirty="0"/>
              <a:t>Pharmacist teaching after MI or CVA</a:t>
            </a:r>
            <a:endParaRPr lang="en-IL" dirty="0"/>
          </a:p>
        </p:txBody>
      </p:sp>
      <p:sp>
        <p:nvSpPr>
          <p:cNvPr id="9" name="TextBox 8">
            <a:extLst>
              <a:ext uri="{FF2B5EF4-FFF2-40B4-BE49-F238E27FC236}">
                <a16:creationId xmlns:a16="http://schemas.microsoft.com/office/drawing/2014/main" id="{B0D28EC5-C8BD-8240-C4B4-DFE25057DA2E}"/>
              </a:ext>
            </a:extLst>
          </p:cNvPr>
          <p:cNvSpPr txBox="1"/>
          <p:nvPr/>
        </p:nvSpPr>
        <p:spPr>
          <a:xfrm>
            <a:off x="2721429" y="1713436"/>
            <a:ext cx="2786743" cy="369332"/>
          </a:xfrm>
          <a:prstGeom prst="rect">
            <a:avLst/>
          </a:prstGeom>
          <a:solidFill>
            <a:schemeClr val="tx2">
              <a:lumMod val="20000"/>
              <a:lumOff val="80000"/>
            </a:schemeClr>
          </a:solidFill>
        </p:spPr>
        <p:txBody>
          <a:bodyPr wrap="square" rtlCol="0">
            <a:spAutoFit/>
          </a:bodyPr>
          <a:lstStyle/>
          <a:p>
            <a:r>
              <a:rPr lang="en-US" b="1" dirty="0"/>
              <a:t>Name of quality measure</a:t>
            </a:r>
            <a:endParaRPr lang="en-IL" b="1" dirty="0"/>
          </a:p>
        </p:txBody>
      </p:sp>
      <p:sp>
        <p:nvSpPr>
          <p:cNvPr id="10" name="TextBox 9">
            <a:extLst>
              <a:ext uri="{FF2B5EF4-FFF2-40B4-BE49-F238E27FC236}">
                <a16:creationId xmlns:a16="http://schemas.microsoft.com/office/drawing/2014/main" id="{5EB43F0C-9174-B3D3-C937-D51C8C5F7FD3}"/>
              </a:ext>
            </a:extLst>
          </p:cNvPr>
          <p:cNvSpPr txBox="1"/>
          <p:nvPr/>
        </p:nvSpPr>
        <p:spPr>
          <a:xfrm>
            <a:off x="827315" y="1584561"/>
            <a:ext cx="1611086" cy="646331"/>
          </a:xfrm>
          <a:prstGeom prst="rect">
            <a:avLst/>
          </a:prstGeom>
          <a:solidFill>
            <a:schemeClr val="tx2">
              <a:lumMod val="20000"/>
              <a:lumOff val="80000"/>
            </a:schemeClr>
          </a:solidFill>
        </p:spPr>
        <p:txBody>
          <a:bodyPr wrap="square" rtlCol="0">
            <a:spAutoFit/>
          </a:bodyPr>
          <a:lstStyle/>
          <a:p>
            <a:pPr algn="ctr" rtl="0"/>
            <a:r>
              <a:rPr lang="en-US" b="1" dirty="0"/>
              <a:t>Improvement in 2024</a:t>
            </a:r>
            <a:endParaRPr lang="en-IL" b="1" dirty="0"/>
          </a:p>
        </p:txBody>
      </p:sp>
    </p:spTree>
    <p:extLst>
      <p:ext uri="{BB962C8B-B14F-4D97-AF65-F5344CB8AC3E}">
        <p14:creationId xmlns:p14="http://schemas.microsoft.com/office/powerpoint/2010/main" val="164367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מעוגל 10"/>
          <p:cNvSpPr/>
          <p:nvPr/>
        </p:nvSpPr>
        <p:spPr>
          <a:xfrm>
            <a:off x="8" y="0"/>
            <a:ext cx="12192000" cy="6858000"/>
          </a:xfrm>
          <a:prstGeom prst="roundRect">
            <a:avLst>
              <a:gd name="adj" fmla="val 0"/>
            </a:avLst>
          </a:prstGeom>
          <a:solidFill>
            <a:srgbClr val="2223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ctr"/>
          <a:lstStyle/>
          <a:p>
            <a:pPr algn="l" rtl="0"/>
            <a:endParaRPr lang="he-IL" dirty="0"/>
          </a:p>
        </p:txBody>
      </p:sp>
      <p:sp>
        <p:nvSpPr>
          <p:cNvPr id="27" name="תיבת טקסט 9">
            <a:extLst>
              <a:ext uri="{FF2B5EF4-FFF2-40B4-BE49-F238E27FC236}">
                <a16:creationId xmlns:a16="http://schemas.microsoft.com/office/drawing/2014/main" id="{9E73026F-BA1A-4068-B9E0-3A8B4FF3AAED}"/>
              </a:ext>
            </a:extLst>
          </p:cNvPr>
          <p:cNvSpPr txBox="1"/>
          <p:nvPr/>
        </p:nvSpPr>
        <p:spPr>
          <a:xfrm>
            <a:off x="-147271" y="3400175"/>
            <a:ext cx="4035057" cy="1015663"/>
          </a:xfrm>
          <a:prstGeom prst="rect">
            <a:avLst/>
          </a:prstGeom>
          <a:noFill/>
        </p:spPr>
        <p:txBody>
          <a:bodyPr wrap="square" lIns="91440" tIns="45720" rIns="91440" bIns="45720" rtlCol="1">
            <a:spAutoFit/>
          </a:bodyPr>
          <a:lstStyle/>
          <a:p>
            <a:pPr lvl="0" algn="ctr">
              <a:defRPr/>
            </a:pPr>
            <a:r>
              <a:rPr lang="en-US" sz="4800" b="1" spc="-50" dirty="0">
                <a:solidFill>
                  <a:srgbClr val="CC99FF"/>
                </a:solidFill>
                <a:latin typeface="Calibri Light" panose="020F0302020204030204" pitchFamily="34" charset="0"/>
                <a:cs typeface="Calibri Light" panose="020F0302020204030204" pitchFamily="34" charset="0"/>
              </a:rPr>
              <a:t>Outline</a:t>
            </a:r>
            <a:endParaRPr lang="he-IL" sz="5400" b="1" spc="-50" dirty="0">
              <a:solidFill>
                <a:srgbClr val="CC99FF"/>
              </a:solidFill>
              <a:latin typeface="Calibri Light" panose="020F0302020204030204" pitchFamily="34" charset="0"/>
              <a:cs typeface="Calibri Light" panose="020F0302020204030204" pitchFamily="34" charset="0"/>
            </a:endParaRPr>
          </a:p>
          <a:p>
            <a:pPr lvl="0" algn="ctr">
              <a:defRPr/>
            </a:pPr>
            <a:endParaRPr lang="he-IL" sz="1200" b="1" spc="-50" dirty="0">
              <a:solidFill>
                <a:srgbClr val="CC99FF"/>
              </a:solidFill>
              <a:latin typeface="Calibri Light" panose="020F0302020204030204" pitchFamily="34" charset="0"/>
              <a:cs typeface="Calibri Light" panose="020F0302020204030204" pitchFamily="34" charset="0"/>
            </a:endParaRPr>
          </a:p>
        </p:txBody>
      </p:sp>
      <p:cxnSp>
        <p:nvCxnSpPr>
          <p:cNvPr id="16" name="מחבר ישר 15"/>
          <p:cNvCxnSpPr/>
          <p:nvPr/>
        </p:nvCxnSpPr>
        <p:spPr>
          <a:xfrm>
            <a:off x="3797473" y="1082743"/>
            <a:ext cx="0" cy="463486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460" y="1285914"/>
            <a:ext cx="1834055" cy="1834054"/>
          </a:xfrm>
          <a:prstGeom prst="rect">
            <a:avLst/>
          </a:prstGeom>
        </p:spPr>
      </p:pic>
      <p:sp>
        <p:nvSpPr>
          <p:cNvPr id="12" name="TextBox 11"/>
          <p:cNvSpPr txBox="1"/>
          <p:nvPr/>
        </p:nvSpPr>
        <p:spPr>
          <a:xfrm>
            <a:off x="5165294" y="1596474"/>
            <a:ext cx="6892476" cy="3046988"/>
          </a:xfrm>
          <a:prstGeom prst="rect">
            <a:avLst/>
          </a:prstGeom>
          <a:noFill/>
        </p:spPr>
        <p:txBody>
          <a:bodyPr wrap="square" lIns="91440" tIns="45720" rIns="91440" bIns="45720" rtlCol="1">
            <a:spAutoFit/>
          </a:bodyPr>
          <a:lstStyle/>
          <a:p>
            <a:pPr marL="742942" indent="-742942" algn="l" rtl="0">
              <a:buAutoNum type="arabicPeriod"/>
            </a:pPr>
            <a:r>
              <a:rPr lang="en-US" sz="4800" dirty="0">
                <a:solidFill>
                  <a:schemeClr val="bg1"/>
                </a:solidFill>
                <a:cs typeface="Calibri Light" panose="020F0302020204030204" pitchFamily="34" charset="0"/>
              </a:rPr>
              <a:t>Definitions</a:t>
            </a:r>
          </a:p>
          <a:p>
            <a:pPr marL="742942" indent="-742942" algn="l" rtl="0">
              <a:buAutoNum type="arabicPeriod"/>
            </a:pPr>
            <a:r>
              <a:rPr lang="en-US" sz="4800" dirty="0">
                <a:solidFill>
                  <a:schemeClr val="bg1"/>
                </a:solidFill>
                <a:cs typeface="Calibri Light" panose="020F0302020204030204" pitchFamily="34" charset="0"/>
              </a:rPr>
              <a:t>Background</a:t>
            </a:r>
          </a:p>
          <a:p>
            <a:pPr marL="742942" indent="-742942" algn="l" rtl="0">
              <a:buAutoNum type="arabicPeriod"/>
            </a:pPr>
            <a:r>
              <a:rPr lang="en-US" sz="4800" dirty="0">
                <a:solidFill>
                  <a:schemeClr val="bg1"/>
                </a:solidFill>
                <a:cs typeface="Calibri Light" panose="020F0302020204030204" pitchFamily="34" charset="0"/>
              </a:rPr>
              <a:t>Israeli data</a:t>
            </a:r>
          </a:p>
          <a:p>
            <a:pPr marL="742942" indent="-742942" algn="l" rtl="0">
              <a:buAutoNum type="arabicPeriod"/>
            </a:pPr>
            <a:r>
              <a:rPr lang="en-US" sz="4800" dirty="0">
                <a:solidFill>
                  <a:schemeClr val="bg1"/>
                </a:solidFill>
                <a:cs typeface="Calibri Light" panose="020F0302020204030204" pitchFamily="34" charset="0"/>
              </a:rPr>
              <a:t>Interventions</a:t>
            </a:r>
            <a:endParaRPr lang="he-IL" sz="4800" dirty="0">
              <a:solidFill>
                <a:schemeClr val="bg1"/>
              </a:solidFill>
              <a:cs typeface="Calibri Light" panose="020F0302020204030204" pitchFamily="34" charset="0"/>
            </a:endParaRPr>
          </a:p>
        </p:txBody>
      </p:sp>
      <p:pic>
        <p:nvPicPr>
          <p:cNvPr id="8" name="Picture 7">
            <a:extLst>
              <a:ext uri="{FF2B5EF4-FFF2-40B4-BE49-F238E27FC236}">
                <a16:creationId xmlns:a16="http://schemas.microsoft.com/office/drawing/2014/main" id="{B0C06092-E860-C218-AFBE-D01C98D9AB43}"/>
              </a:ext>
            </a:extLst>
          </p:cNvPr>
          <p:cNvPicPr>
            <a:picLocks noChangeAspect="1"/>
          </p:cNvPicPr>
          <p:nvPr/>
        </p:nvPicPr>
        <p:blipFill>
          <a:blip r:embed="rId4"/>
          <a:stretch>
            <a:fillRect/>
          </a:stretch>
        </p:blipFill>
        <p:spPr>
          <a:xfrm>
            <a:off x="11055511" y="5834743"/>
            <a:ext cx="613957" cy="795124"/>
          </a:xfrm>
          <a:prstGeom prst="rect">
            <a:avLst/>
          </a:prstGeom>
        </p:spPr>
      </p:pic>
    </p:spTree>
    <p:extLst>
      <p:ext uri="{BB962C8B-B14F-4D97-AF65-F5344CB8AC3E}">
        <p14:creationId xmlns:p14="http://schemas.microsoft.com/office/powerpoint/2010/main" val="396985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0B711-F1DB-739C-4966-54D2CED48A45}"/>
              </a:ext>
            </a:extLst>
          </p:cNvPr>
          <p:cNvPicPr>
            <a:picLocks noChangeAspect="1"/>
          </p:cNvPicPr>
          <p:nvPr/>
        </p:nvPicPr>
        <p:blipFill>
          <a:blip r:embed="rId2"/>
          <a:stretch>
            <a:fillRect/>
          </a:stretch>
        </p:blipFill>
        <p:spPr>
          <a:xfrm>
            <a:off x="2028616" y="1197430"/>
            <a:ext cx="9229934" cy="5274248"/>
          </a:xfrm>
          <a:prstGeom prst="rect">
            <a:avLst/>
          </a:prstGeom>
          <a:solidFill>
            <a:schemeClr val="accent5">
              <a:lumMod val="75000"/>
            </a:schemeClr>
          </a:solidFill>
          <a:effectLst>
            <a:glow rad="228600">
              <a:schemeClr val="accent3">
                <a:satMod val="175000"/>
                <a:alpha val="40000"/>
              </a:schemeClr>
            </a:glow>
          </a:effectLst>
        </p:spPr>
      </p:pic>
      <p:sp>
        <p:nvSpPr>
          <p:cNvPr id="4" name="Title 3">
            <a:extLst>
              <a:ext uri="{FF2B5EF4-FFF2-40B4-BE49-F238E27FC236}">
                <a16:creationId xmlns:a16="http://schemas.microsoft.com/office/drawing/2014/main" id="{0601A10E-7D9B-77B1-FBE1-5683C9E0638D}"/>
              </a:ext>
            </a:extLst>
          </p:cNvPr>
          <p:cNvSpPr>
            <a:spLocks noGrp="1"/>
          </p:cNvSpPr>
          <p:nvPr>
            <p:ph type="title"/>
          </p:nvPr>
        </p:nvSpPr>
        <p:spPr>
          <a:xfrm>
            <a:off x="1385783" y="-128133"/>
            <a:ext cx="10515600" cy="1325563"/>
          </a:xfrm>
        </p:spPr>
        <p:txBody>
          <a:bodyPr/>
          <a:lstStyle/>
          <a:p>
            <a:pPr algn="ctr"/>
            <a:r>
              <a:rPr lang="en-US" dirty="0"/>
              <a:t>Maccabi Healthcare Services </a:t>
            </a:r>
            <a:endParaRPr lang="en-IL" dirty="0"/>
          </a:p>
        </p:txBody>
      </p:sp>
      <p:sp>
        <p:nvSpPr>
          <p:cNvPr id="6" name="TextBox 5">
            <a:extLst>
              <a:ext uri="{FF2B5EF4-FFF2-40B4-BE49-F238E27FC236}">
                <a16:creationId xmlns:a16="http://schemas.microsoft.com/office/drawing/2014/main" id="{D0C171C9-523E-D760-67EF-B808158C3A27}"/>
              </a:ext>
            </a:extLst>
          </p:cNvPr>
          <p:cNvSpPr txBox="1"/>
          <p:nvPr/>
        </p:nvSpPr>
        <p:spPr>
          <a:xfrm>
            <a:off x="7260771" y="1469571"/>
            <a:ext cx="2177143" cy="369332"/>
          </a:xfrm>
          <a:prstGeom prst="rect">
            <a:avLst/>
          </a:prstGeom>
          <a:solidFill>
            <a:schemeClr val="bg2">
              <a:lumMod val="90000"/>
            </a:schemeClr>
          </a:solidFill>
        </p:spPr>
        <p:txBody>
          <a:bodyPr wrap="square" rtlCol="0">
            <a:spAutoFit/>
          </a:bodyPr>
          <a:lstStyle/>
          <a:p>
            <a:r>
              <a:rPr lang="en-US" dirty="0"/>
              <a:t>Members &gt;65, 2023</a:t>
            </a:r>
            <a:endParaRPr lang="en-IL" dirty="0"/>
          </a:p>
        </p:txBody>
      </p:sp>
      <p:sp>
        <p:nvSpPr>
          <p:cNvPr id="7" name="TextBox 6">
            <a:extLst>
              <a:ext uri="{FF2B5EF4-FFF2-40B4-BE49-F238E27FC236}">
                <a16:creationId xmlns:a16="http://schemas.microsoft.com/office/drawing/2014/main" id="{0E5FA5A3-FE45-DF4A-BE69-575829DC95A5}"/>
              </a:ext>
            </a:extLst>
          </p:cNvPr>
          <p:cNvSpPr txBox="1"/>
          <p:nvPr/>
        </p:nvSpPr>
        <p:spPr>
          <a:xfrm>
            <a:off x="5725886" y="2338327"/>
            <a:ext cx="4437499" cy="461665"/>
          </a:xfrm>
          <a:prstGeom prst="rect">
            <a:avLst/>
          </a:prstGeom>
          <a:solidFill>
            <a:schemeClr val="accent1">
              <a:lumMod val="75000"/>
            </a:schemeClr>
          </a:solidFill>
        </p:spPr>
        <p:txBody>
          <a:bodyPr wrap="square" rtlCol="0">
            <a:spAutoFit/>
          </a:bodyPr>
          <a:lstStyle/>
          <a:p>
            <a:r>
              <a:rPr lang="en-US" sz="2400" dirty="0">
                <a:solidFill>
                  <a:schemeClr val="bg1"/>
                </a:solidFill>
              </a:rPr>
              <a:t>Golden age visit family physician</a:t>
            </a:r>
            <a:endParaRPr lang="en-IL" sz="2400" dirty="0">
              <a:solidFill>
                <a:schemeClr val="bg1"/>
              </a:solidFill>
            </a:endParaRPr>
          </a:p>
        </p:txBody>
      </p:sp>
      <p:sp>
        <p:nvSpPr>
          <p:cNvPr id="8" name="TextBox 7">
            <a:extLst>
              <a:ext uri="{FF2B5EF4-FFF2-40B4-BE49-F238E27FC236}">
                <a16:creationId xmlns:a16="http://schemas.microsoft.com/office/drawing/2014/main" id="{C9694CC9-8AC0-03A5-AA3E-3E9D03DDACD7}"/>
              </a:ext>
            </a:extLst>
          </p:cNvPr>
          <p:cNvSpPr txBox="1"/>
          <p:nvPr/>
        </p:nvSpPr>
        <p:spPr>
          <a:xfrm>
            <a:off x="5921830" y="3280556"/>
            <a:ext cx="4067384" cy="461665"/>
          </a:xfrm>
          <a:prstGeom prst="rect">
            <a:avLst/>
          </a:prstGeom>
          <a:solidFill>
            <a:schemeClr val="accent1">
              <a:lumMod val="75000"/>
            </a:schemeClr>
          </a:solidFill>
        </p:spPr>
        <p:txBody>
          <a:bodyPr wrap="square" rtlCol="0">
            <a:spAutoFit/>
          </a:bodyPr>
          <a:lstStyle/>
          <a:p>
            <a:pPr algn="ctr"/>
            <a:r>
              <a:rPr lang="en-US" sz="2400" dirty="0">
                <a:solidFill>
                  <a:schemeClr val="bg1"/>
                </a:solidFill>
              </a:rPr>
              <a:t>Geriatric assessments</a:t>
            </a:r>
            <a:endParaRPr lang="en-IL" sz="2400" dirty="0">
              <a:solidFill>
                <a:schemeClr val="bg1"/>
              </a:solidFill>
            </a:endParaRPr>
          </a:p>
        </p:txBody>
      </p:sp>
      <p:sp>
        <p:nvSpPr>
          <p:cNvPr id="9" name="TextBox 8">
            <a:extLst>
              <a:ext uri="{FF2B5EF4-FFF2-40B4-BE49-F238E27FC236}">
                <a16:creationId xmlns:a16="http://schemas.microsoft.com/office/drawing/2014/main" id="{F5467134-2057-CA20-2581-47CF57F741EB}"/>
              </a:ext>
            </a:extLst>
          </p:cNvPr>
          <p:cNvSpPr txBox="1"/>
          <p:nvPr/>
        </p:nvSpPr>
        <p:spPr>
          <a:xfrm>
            <a:off x="6096001" y="4092881"/>
            <a:ext cx="4067384" cy="461665"/>
          </a:xfrm>
          <a:prstGeom prst="rect">
            <a:avLst/>
          </a:prstGeom>
          <a:solidFill>
            <a:schemeClr val="accent1">
              <a:lumMod val="75000"/>
            </a:schemeClr>
          </a:solidFill>
        </p:spPr>
        <p:txBody>
          <a:bodyPr wrap="square" rtlCol="0">
            <a:spAutoFit/>
          </a:bodyPr>
          <a:lstStyle/>
          <a:p>
            <a:pPr algn="ctr"/>
            <a:r>
              <a:rPr lang="en-US" sz="2400" dirty="0">
                <a:solidFill>
                  <a:schemeClr val="bg1"/>
                </a:solidFill>
              </a:rPr>
              <a:t>Medication review</a:t>
            </a:r>
            <a:endParaRPr lang="en-IL" sz="2400" dirty="0">
              <a:solidFill>
                <a:schemeClr val="bg1"/>
              </a:solidFill>
            </a:endParaRPr>
          </a:p>
        </p:txBody>
      </p:sp>
    </p:spTree>
    <p:extLst>
      <p:ext uri="{BB962C8B-B14F-4D97-AF65-F5344CB8AC3E}">
        <p14:creationId xmlns:p14="http://schemas.microsoft.com/office/powerpoint/2010/main" val="2864189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99C440-4C9D-E993-52F1-C160B49DC111}"/>
              </a:ext>
            </a:extLst>
          </p:cNvPr>
          <p:cNvPicPr>
            <a:picLocks noChangeAspect="1"/>
          </p:cNvPicPr>
          <p:nvPr/>
        </p:nvPicPr>
        <p:blipFill>
          <a:blip r:embed="rId2"/>
          <a:stretch>
            <a:fillRect/>
          </a:stretch>
        </p:blipFill>
        <p:spPr>
          <a:xfrm>
            <a:off x="1306286" y="138606"/>
            <a:ext cx="9971314" cy="6331933"/>
          </a:xfrm>
          <a:prstGeom prst="rect">
            <a:avLst/>
          </a:prstGeom>
        </p:spPr>
      </p:pic>
      <p:sp>
        <p:nvSpPr>
          <p:cNvPr id="2" name="TextBox 1">
            <a:extLst>
              <a:ext uri="{FF2B5EF4-FFF2-40B4-BE49-F238E27FC236}">
                <a16:creationId xmlns:a16="http://schemas.microsoft.com/office/drawing/2014/main" id="{BE0E2191-6F8A-FB80-EFE9-FAD1EACDBB9B}"/>
              </a:ext>
            </a:extLst>
          </p:cNvPr>
          <p:cNvSpPr txBox="1"/>
          <p:nvPr/>
        </p:nvSpPr>
        <p:spPr>
          <a:xfrm>
            <a:off x="5359078" y="156628"/>
            <a:ext cx="2627453" cy="461665"/>
          </a:xfrm>
          <a:prstGeom prst="rect">
            <a:avLst/>
          </a:prstGeom>
          <a:solidFill>
            <a:schemeClr val="bg1"/>
          </a:solidFill>
        </p:spPr>
        <p:txBody>
          <a:bodyPr wrap="square" rtlCol="0">
            <a:spAutoFit/>
          </a:bodyPr>
          <a:lstStyle/>
          <a:p>
            <a:pPr algn="l" rtl="0"/>
            <a:r>
              <a:rPr lang="en-US" sz="2400" b="1" dirty="0"/>
              <a:t>Medication Review</a:t>
            </a:r>
            <a:endParaRPr lang="en-IL" sz="2400" b="1" dirty="0"/>
          </a:p>
        </p:txBody>
      </p:sp>
      <p:sp>
        <p:nvSpPr>
          <p:cNvPr id="3" name="TextBox 2">
            <a:extLst>
              <a:ext uri="{FF2B5EF4-FFF2-40B4-BE49-F238E27FC236}">
                <a16:creationId xmlns:a16="http://schemas.microsoft.com/office/drawing/2014/main" id="{16ABB371-72AB-E4DF-2D8E-79BEF72674EA}"/>
              </a:ext>
            </a:extLst>
          </p:cNvPr>
          <p:cNvSpPr txBox="1"/>
          <p:nvPr/>
        </p:nvSpPr>
        <p:spPr>
          <a:xfrm>
            <a:off x="7257326" y="659465"/>
            <a:ext cx="2801074" cy="461665"/>
          </a:xfrm>
          <a:prstGeom prst="rect">
            <a:avLst/>
          </a:prstGeom>
          <a:solidFill>
            <a:schemeClr val="bg1"/>
          </a:solidFill>
        </p:spPr>
        <p:txBody>
          <a:bodyPr wrap="square" rtlCol="0">
            <a:spAutoFit/>
          </a:bodyPr>
          <a:lstStyle/>
          <a:p>
            <a:pPr algn="l" rtl="0"/>
            <a:r>
              <a:rPr lang="en-US" sz="2400" b="1" dirty="0">
                <a:solidFill>
                  <a:schemeClr val="accent1">
                    <a:lumMod val="75000"/>
                  </a:schemeClr>
                </a:solidFill>
              </a:rPr>
              <a:t>Chronic Medications</a:t>
            </a:r>
            <a:endParaRPr lang="en-IL" sz="2400" b="1" dirty="0">
              <a:solidFill>
                <a:schemeClr val="accent1">
                  <a:lumMod val="75000"/>
                </a:schemeClr>
              </a:solidFill>
            </a:endParaRPr>
          </a:p>
        </p:txBody>
      </p:sp>
      <p:sp>
        <p:nvSpPr>
          <p:cNvPr id="5" name="TextBox 4">
            <a:extLst>
              <a:ext uri="{FF2B5EF4-FFF2-40B4-BE49-F238E27FC236}">
                <a16:creationId xmlns:a16="http://schemas.microsoft.com/office/drawing/2014/main" id="{749EDD1F-38C6-276B-098A-333AC1160762}"/>
              </a:ext>
            </a:extLst>
          </p:cNvPr>
          <p:cNvSpPr txBox="1"/>
          <p:nvPr/>
        </p:nvSpPr>
        <p:spPr>
          <a:xfrm>
            <a:off x="3534138" y="659465"/>
            <a:ext cx="2801074" cy="461665"/>
          </a:xfrm>
          <a:prstGeom prst="rect">
            <a:avLst/>
          </a:prstGeom>
          <a:solidFill>
            <a:schemeClr val="bg1"/>
          </a:solidFill>
        </p:spPr>
        <p:txBody>
          <a:bodyPr wrap="square" rtlCol="0">
            <a:spAutoFit/>
          </a:bodyPr>
          <a:lstStyle/>
          <a:p>
            <a:pPr algn="l" rtl="0"/>
            <a:r>
              <a:rPr lang="en-US" sz="2400" b="1" dirty="0">
                <a:solidFill>
                  <a:schemeClr val="accent1">
                    <a:lumMod val="75000"/>
                  </a:schemeClr>
                </a:solidFill>
              </a:rPr>
              <a:t>Active Issues</a:t>
            </a:r>
            <a:endParaRPr lang="en-IL" sz="2400" b="1" dirty="0">
              <a:solidFill>
                <a:schemeClr val="accent1">
                  <a:lumMod val="75000"/>
                </a:schemeClr>
              </a:solidFill>
            </a:endParaRPr>
          </a:p>
        </p:txBody>
      </p:sp>
      <p:sp>
        <p:nvSpPr>
          <p:cNvPr id="6" name="TextBox 5">
            <a:extLst>
              <a:ext uri="{FF2B5EF4-FFF2-40B4-BE49-F238E27FC236}">
                <a16:creationId xmlns:a16="http://schemas.microsoft.com/office/drawing/2014/main" id="{B72F92F1-7404-003A-8FA9-5B66F50D43AD}"/>
              </a:ext>
            </a:extLst>
          </p:cNvPr>
          <p:cNvSpPr txBox="1"/>
          <p:nvPr/>
        </p:nvSpPr>
        <p:spPr>
          <a:xfrm>
            <a:off x="2951544" y="3082750"/>
            <a:ext cx="7627717" cy="461665"/>
          </a:xfrm>
          <a:prstGeom prst="rect">
            <a:avLst/>
          </a:prstGeom>
          <a:solidFill>
            <a:schemeClr val="bg1"/>
          </a:solidFill>
        </p:spPr>
        <p:txBody>
          <a:bodyPr wrap="square" rtlCol="0">
            <a:spAutoFit/>
          </a:bodyPr>
          <a:lstStyle/>
          <a:p>
            <a:pPr algn="l" rtl="0"/>
            <a:r>
              <a:rPr lang="en-US" sz="2400" b="1" dirty="0">
                <a:solidFill>
                  <a:srgbClr val="FF0000"/>
                </a:solidFill>
              </a:rPr>
              <a:t>Please note! This pt has more than 8 chronic medications</a:t>
            </a:r>
            <a:endParaRPr lang="en-IL" sz="2400" b="1" dirty="0">
              <a:solidFill>
                <a:srgbClr val="FF0000"/>
              </a:solidFill>
            </a:endParaRPr>
          </a:p>
        </p:txBody>
      </p:sp>
    </p:spTree>
    <p:extLst>
      <p:ext uri="{BB962C8B-B14F-4D97-AF65-F5344CB8AC3E}">
        <p14:creationId xmlns:p14="http://schemas.microsoft.com/office/powerpoint/2010/main" val="3968403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D2B468-F0C5-C2A8-6DEC-3238B9A64327}"/>
              </a:ext>
            </a:extLst>
          </p:cNvPr>
          <p:cNvPicPr>
            <a:picLocks noChangeAspect="1"/>
          </p:cNvPicPr>
          <p:nvPr/>
        </p:nvPicPr>
        <p:blipFill>
          <a:blip r:embed="rId2"/>
          <a:stretch>
            <a:fillRect/>
          </a:stretch>
        </p:blipFill>
        <p:spPr>
          <a:xfrm>
            <a:off x="391887" y="328379"/>
            <a:ext cx="11604170" cy="6337123"/>
          </a:xfrm>
          <a:prstGeom prst="rect">
            <a:avLst/>
          </a:prstGeom>
        </p:spPr>
      </p:pic>
      <p:sp>
        <p:nvSpPr>
          <p:cNvPr id="2" name="TextBox 1">
            <a:extLst>
              <a:ext uri="{FF2B5EF4-FFF2-40B4-BE49-F238E27FC236}">
                <a16:creationId xmlns:a16="http://schemas.microsoft.com/office/drawing/2014/main" id="{C9DE2F6F-8483-6E75-2CFF-1C04A6E48250}"/>
              </a:ext>
            </a:extLst>
          </p:cNvPr>
          <p:cNvSpPr txBox="1"/>
          <p:nvPr/>
        </p:nvSpPr>
        <p:spPr>
          <a:xfrm>
            <a:off x="2461136" y="868100"/>
            <a:ext cx="7465671" cy="584775"/>
          </a:xfrm>
          <a:prstGeom prst="rect">
            <a:avLst/>
          </a:prstGeom>
          <a:solidFill>
            <a:schemeClr val="bg1"/>
          </a:solidFill>
        </p:spPr>
        <p:txBody>
          <a:bodyPr wrap="square" rtlCol="0">
            <a:spAutoFit/>
          </a:bodyPr>
          <a:lstStyle/>
          <a:p>
            <a:pPr algn="ctr" rtl="0"/>
            <a:r>
              <a:rPr lang="en-US" sz="3200" dirty="0"/>
              <a:t>A medication decision support platform</a:t>
            </a:r>
            <a:endParaRPr lang="en-IL" sz="3200" dirty="0"/>
          </a:p>
        </p:txBody>
      </p:sp>
    </p:spTree>
    <p:extLst>
      <p:ext uri="{BB962C8B-B14F-4D97-AF65-F5344CB8AC3E}">
        <p14:creationId xmlns:p14="http://schemas.microsoft.com/office/powerpoint/2010/main" val="3242356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05DB1D-079C-D510-2255-8CCD6F3A8BBA}"/>
              </a:ext>
            </a:extLst>
          </p:cNvPr>
          <p:cNvPicPr>
            <a:picLocks noChangeAspect="1"/>
          </p:cNvPicPr>
          <p:nvPr/>
        </p:nvPicPr>
        <p:blipFill>
          <a:blip r:embed="rId2"/>
          <a:stretch>
            <a:fillRect/>
          </a:stretch>
        </p:blipFill>
        <p:spPr>
          <a:xfrm>
            <a:off x="0" y="-70995"/>
            <a:ext cx="12192000" cy="6928995"/>
          </a:xfrm>
          <a:prstGeom prst="rect">
            <a:avLst/>
          </a:prstGeom>
        </p:spPr>
      </p:pic>
      <p:sp>
        <p:nvSpPr>
          <p:cNvPr id="5" name="TextBox 4">
            <a:extLst>
              <a:ext uri="{FF2B5EF4-FFF2-40B4-BE49-F238E27FC236}">
                <a16:creationId xmlns:a16="http://schemas.microsoft.com/office/drawing/2014/main" id="{2719B3BB-BED2-4704-A349-A4FA705C6811}"/>
              </a:ext>
            </a:extLst>
          </p:cNvPr>
          <p:cNvSpPr txBox="1"/>
          <p:nvPr/>
        </p:nvSpPr>
        <p:spPr>
          <a:xfrm>
            <a:off x="2427514" y="-81881"/>
            <a:ext cx="7772400" cy="523220"/>
          </a:xfrm>
          <a:prstGeom prst="rect">
            <a:avLst/>
          </a:prstGeom>
          <a:solidFill>
            <a:schemeClr val="bg1"/>
          </a:solidFill>
        </p:spPr>
        <p:txBody>
          <a:bodyPr wrap="square" rtlCol="0">
            <a:spAutoFit/>
          </a:bodyPr>
          <a:lstStyle/>
          <a:p>
            <a:pPr algn="ctr"/>
            <a:r>
              <a:rPr lang="en-US" sz="2800" dirty="0"/>
              <a:t>Summary table of HMO polypharmacy interventions</a:t>
            </a:r>
            <a:endParaRPr lang="en-IL" sz="2800" dirty="0"/>
          </a:p>
        </p:txBody>
      </p:sp>
      <p:sp>
        <p:nvSpPr>
          <p:cNvPr id="7" name="TextBox 6">
            <a:extLst>
              <a:ext uri="{FF2B5EF4-FFF2-40B4-BE49-F238E27FC236}">
                <a16:creationId xmlns:a16="http://schemas.microsoft.com/office/drawing/2014/main" id="{9E8014FA-E7EB-17C8-FAF4-2502CCA81D71}"/>
              </a:ext>
            </a:extLst>
          </p:cNvPr>
          <p:cNvSpPr txBox="1"/>
          <p:nvPr/>
        </p:nvSpPr>
        <p:spPr>
          <a:xfrm>
            <a:off x="11266714" y="370114"/>
            <a:ext cx="762000" cy="369332"/>
          </a:xfrm>
          <a:prstGeom prst="rect">
            <a:avLst/>
          </a:prstGeom>
          <a:solidFill>
            <a:schemeClr val="accent1"/>
          </a:solidFill>
        </p:spPr>
        <p:txBody>
          <a:bodyPr wrap="square" rtlCol="0">
            <a:spAutoFit/>
          </a:bodyPr>
          <a:lstStyle/>
          <a:p>
            <a:r>
              <a:rPr lang="en-US" dirty="0">
                <a:solidFill>
                  <a:schemeClr val="bg1"/>
                </a:solidFill>
              </a:rPr>
              <a:t>HMO</a:t>
            </a:r>
            <a:endParaRPr lang="en-IL" dirty="0">
              <a:solidFill>
                <a:schemeClr val="bg1"/>
              </a:solidFill>
            </a:endParaRPr>
          </a:p>
        </p:txBody>
      </p:sp>
      <p:sp>
        <p:nvSpPr>
          <p:cNvPr id="8" name="TextBox 7">
            <a:extLst>
              <a:ext uri="{FF2B5EF4-FFF2-40B4-BE49-F238E27FC236}">
                <a16:creationId xmlns:a16="http://schemas.microsoft.com/office/drawing/2014/main" id="{8B4851C2-8D8E-F262-A71A-8AFEA2EF8985}"/>
              </a:ext>
            </a:extLst>
          </p:cNvPr>
          <p:cNvSpPr txBox="1"/>
          <p:nvPr/>
        </p:nvSpPr>
        <p:spPr>
          <a:xfrm>
            <a:off x="8289470" y="416280"/>
            <a:ext cx="762000" cy="276999"/>
          </a:xfrm>
          <a:prstGeom prst="rect">
            <a:avLst/>
          </a:prstGeom>
          <a:solidFill>
            <a:schemeClr val="accent1"/>
          </a:solidFill>
        </p:spPr>
        <p:txBody>
          <a:bodyPr wrap="square" rtlCol="0">
            <a:spAutoFit/>
          </a:bodyPr>
          <a:lstStyle/>
          <a:p>
            <a:r>
              <a:rPr lang="en-US" sz="1200" dirty="0" err="1">
                <a:solidFill>
                  <a:schemeClr val="bg1"/>
                </a:solidFill>
              </a:rPr>
              <a:t>Clalit</a:t>
            </a:r>
            <a:endParaRPr lang="en-IL" sz="1200" dirty="0">
              <a:solidFill>
                <a:schemeClr val="bg1"/>
              </a:solidFill>
            </a:endParaRPr>
          </a:p>
        </p:txBody>
      </p:sp>
      <p:sp>
        <p:nvSpPr>
          <p:cNvPr id="9" name="TextBox 8">
            <a:extLst>
              <a:ext uri="{FF2B5EF4-FFF2-40B4-BE49-F238E27FC236}">
                <a16:creationId xmlns:a16="http://schemas.microsoft.com/office/drawing/2014/main" id="{160674C6-4337-6F20-92BB-1480375F7B38}"/>
              </a:ext>
            </a:extLst>
          </p:cNvPr>
          <p:cNvSpPr txBox="1"/>
          <p:nvPr/>
        </p:nvSpPr>
        <p:spPr>
          <a:xfrm>
            <a:off x="5409511" y="441339"/>
            <a:ext cx="1055914" cy="276999"/>
          </a:xfrm>
          <a:prstGeom prst="rect">
            <a:avLst/>
          </a:prstGeom>
          <a:solidFill>
            <a:schemeClr val="accent1"/>
          </a:solidFill>
        </p:spPr>
        <p:txBody>
          <a:bodyPr wrap="square" rtlCol="0">
            <a:spAutoFit/>
          </a:bodyPr>
          <a:lstStyle/>
          <a:p>
            <a:r>
              <a:rPr lang="en-US" sz="1200" dirty="0">
                <a:solidFill>
                  <a:schemeClr val="bg1"/>
                </a:solidFill>
              </a:rPr>
              <a:t>Maccabi</a:t>
            </a:r>
            <a:endParaRPr lang="en-IL" sz="1200" dirty="0">
              <a:solidFill>
                <a:schemeClr val="bg1"/>
              </a:solidFill>
            </a:endParaRPr>
          </a:p>
        </p:txBody>
      </p:sp>
      <p:sp>
        <p:nvSpPr>
          <p:cNvPr id="10" name="TextBox 9">
            <a:extLst>
              <a:ext uri="{FF2B5EF4-FFF2-40B4-BE49-F238E27FC236}">
                <a16:creationId xmlns:a16="http://schemas.microsoft.com/office/drawing/2014/main" id="{C548B706-416B-ACA1-97A7-E9811DC3CB97}"/>
              </a:ext>
            </a:extLst>
          </p:cNvPr>
          <p:cNvSpPr txBox="1"/>
          <p:nvPr/>
        </p:nvSpPr>
        <p:spPr>
          <a:xfrm>
            <a:off x="2862254" y="429357"/>
            <a:ext cx="1480457" cy="276999"/>
          </a:xfrm>
          <a:prstGeom prst="rect">
            <a:avLst/>
          </a:prstGeom>
          <a:solidFill>
            <a:schemeClr val="accent1"/>
          </a:solidFill>
        </p:spPr>
        <p:txBody>
          <a:bodyPr wrap="square" rtlCol="0">
            <a:spAutoFit/>
          </a:bodyPr>
          <a:lstStyle/>
          <a:p>
            <a:r>
              <a:rPr lang="en-US" sz="1200" dirty="0" err="1">
                <a:solidFill>
                  <a:schemeClr val="bg1"/>
                </a:solidFill>
              </a:rPr>
              <a:t>Meuhedet</a:t>
            </a:r>
            <a:endParaRPr lang="en-IL" sz="1200" dirty="0">
              <a:solidFill>
                <a:schemeClr val="bg1"/>
              </a:solidFill>
            </a:endParaRPr>
          </a:p>
        </p:txBody>
      </p:sp>
      <p:sp>
        <p:nvSpPr>
          <p:cNvPr id="11" name="TextBox 10">
            <a:extLst>
              <a:ext uri="{FF2B5EF4-FFF2-40B4-BE49-F238E27FC236}">
                <a16:creationId xmlns:a16="http://schemas.microsoft.com/office/drawing/2014/main" id="{4ACF4244-6C3A-9B53-92B7-9D00FF62941D}"/>
              </a:ext>
            </a:extLst>
          </p:cNvPr>
          <p:cNvSpPr txBox="1"/>
          <p:nvPr/>
        </p:nvSpPr>
        <p:spPr>
          <a:xfrm>
            <a:off x="619797" y="428966"/>
            <a:ext cx="1480457" cy="276999"/>
          </a:xfrm>
          <a:prstGeom prst="rect">
            <a:avLst/>
          </a:prstGeom>
          <a:solidFill>
            <a:schemeClr val="accent1"/>
          </a:solidFill>
        </p:spPr>
        <p:txBody>
          <a:bodyPr wrap="square" rtlCol="0">
            <a:spAutoFit/>
          </a:bodyPr>
          <a:lstStyle/>
          <a:p>
            <a:pPr algn="ctr"/>
            <a:r>
              <a:rPr lang="en-US" sz="1200" dirty="0" err="1">
                <a:solidFill>
                  <a:schemeClr val="bg1"/>
                </a:solidFill>
              </a:rPr>
              <a:t>Leumit</a:t>
            </a:r>
            <a:endParaRPr lang="en-IL" sz="1200" dirty="0">
              <a:solidFill>
                <a:schemeClr val="bg1"/>
              </a:solidFill>
            </a:endParaRPr>
          </a:p>
        </p:txBody>
      </p:sp>
      <p:sp>
        <p:nvSpPr>
          <p:cNvPr id="12" name="TextBox 11">
            <a:extLst>
              <a:ext uri="{FF2B5EF4-FFF2-40B4-BE49-F238E27FC236}">
                <a16:creationId xmlns:a16="http://schemas.microsoft.com/office/drawing/2014/main" id="{0E816A1A-A966-400C-E760-977963C23A8D}"/>
              </a:ext>
            </a:extLst>
          </p:cNvPr>
          <p:cNvSpPr txBox="1"/>
          <p:nvPr/>
        </p:nvSpPr>
        <p:spPr>
          <a:xfrm>
            <a:off x="10080171" y="995889"/>
            <a:ext cx="1948543" cy="369332"/>
          </a:xfrm>
          <a:prstGeom prst="rect">
            <a:avLst/>
          </a:prstGeom>
          <a:solidFill>
            <a:schemeClr val="accent1">
              <a:lumMod val="20000"/>
              <a:lumOff val="80000"/>
            </a:schemeClr>
          </a:solidFill>
        </p:spPr>
        <p:txBody>
          <a:bodyPr wrap="square" rtlCol="0">
            <a:spAutoFit/>
          </a:bodyPr>
          <a:lstStyle/>
          <a:p>
            <a:r>
              <a:rPr lang="en-US" dirty="0"/>
              <a:t># medications 65+</a:t>
            </a:r>
            <a:endParaRPr lang="en-IL" dirty="0"/>
          </a:p>
        </p:txBody>
      </p:sp>
      <p:sp>
        <p:nvSpPr>
          <p:cNvPr id="13" name="TextBox 12">
            <a:extLst>
              <a:ext uri="{FF2B5EF4-FFF2-40B4-BE49-F238E27FC236}">
                <a16:creationId xmlns:a16="http://schemas.microsoft.com/office/drawing/2014/main" id="{91DBF0ED-CB25-6776-4CC7-6F813CE9D5DD}"/>
              </a:ext>
            </a:extLst>
          </p:cNvPr>
          <p:cNvSpPr txBox="1"/>
          <p:nvPr/>
        </p:nvSpPr>
        <p:spPr>
          <a:xfrm>
            <a:off x="10199914" y="2307771"/>
            <a:ext cx="1828800" cy="646331"/>
          </a:xfrm>
          <a:prstGeom prst="rect">
            <a:avLst/>
          </a:prstGeom>
          <a:solidFill>
            <a:schemeClr val="accent5">
              <a:lumMod val="20000"/>
              <a:lumOff val="80000"/>
            </a:schemeClr>
          </a:solidFill>
        </p:spPr>
        <p:txBody>
          <a:bodyPr wrap="square" rtlCol="0">
            <a:spAutoFit/>
          </a:bodyPr>
          <a:lstStyle/>
          <a:p>
            <a:pPr algn="l"/>
            <a:r>
              <a:rPr lang="en-US" dirty="0"/>
              <a:t>Digital decision support systems</a:t>
            </a:r>
            <a:endParaRPr lang="en-IL" dirty="0"/>
          </a:p>
        </p:txBody>
      </p:sp>
      <p:sp>
        <p:nvSpPr>
          <p:cNvPr id="14" name="TextBox 13">
            <a:extLst>
              <a:ext uri="{FF2B5EF4-FFF2-40B4-BE49-F238E27FC236}">
                <a16:creationId xmlns:a16="http://schemas.microsoft.com/office/drawing/2014/main" id="{F3F67C08-5410-FA58-C274-352D1FD26EFA}"/>
              </a:ext>
            </a:extLst>
          </p:cNvPr>
          <p:cNvSpPr txBox="1"/>
          <p:nvPr/>
        </p:nvSpPr>
        <p:spPr>
          <a:xfrm>
            <a:off x="9993085" y="3568515"/>
            <a:ext cx="2122714" cy="369332"/>
          </a:xfrm>
          <a:prstGeom prst="rect">
            <a:avLst/>
          </a:prstGeom>
          <a:solidFill>
            <a:schemeClr val="accent5">
              <a:lumMod val="20000"/>
              <a:lumOff val="80000"/>
            </a:schemeClr>
          </a:solidFill>
        </p:spPr>
        <p:txBody>
          <a:bodyPr wrap="square" rtlCol="0">
            <a:spAutoFit/>
          </a:bodyPr>
          <a:lstStyle/>
          <a:p>
            <a:pPr algn="ctr"/>
            <a:r>
              <a:rPr lang="en-US" dirty="0"/>
              <a:t>Clinical pharmacist</a:t>
            </a:r>
            <a:endParaRPr lang="en-IL" dirty="0"/>
          </a:p>
        </p:txBody>
      </p:sp>
      <p:sp>
        <p:nvSpPr>
          <p:cNvPr id="15" name="TextBox 14">
            <a:extLst>
              <a:ext uri="{FF2B5EF4-FFF2-40B4-BE49-F238E27FC236}">
                <a16:creationId xmlns:a16="http://schemas.microsoft.com/office/drawing/2014/main" id="{60A54BED-F309-4396-7D5D-9608A1B7EE85}"/>
              </a:ext>
            </a:extLst>
          </p:cNvPr>
          <p:cNvSpPr txBox="1"/>
          <p:nvPr/>
        </p:nvSpPr>
        <p:spPr>
          <a:xfrm>
            <a:off x="9906001" y="4075331"/>
            <a:ext cx="2122714" cy="646331"/>
          </a:xfrm>
          <a:prstGeom prst="rect">
            <a:avLst/>
          </a:prstGeom>
          <a:solidFill>
            <a:schemeClr val="accent1">
              <a:lumMod val="20000"/>
              <a:lumOff val="80000"/>
            </a:schemeClr>
          </a:solidFill>
        </p:spPr>
        <p:txBody>
          <a:bodyPr wrap="square" rtlCol="0">
            <a:spAutoFit/>
          </a:bodyPr>
          <a:lstStyle/>
          <a:p>
            <a:pPr algn="ctr"/>
            <a:r>
              <a:rPr lang="en-US" dirty="0"/>
              <a:t>Improve adherence in chronic diseases</a:t>
            </a:r>
            <a:endParaRPr lang="en-IL" dirty="0"/>
          </a:p>
        </p:txBody>
      </p:sp>
      <p:sp>
        <p:nvSpPr>
          <p:cNvPr id="16" name="TextBox 15">
            <a:extLst>
              <a:ext uri="{FF2B5EF4-FFF2-40B4-BE49-F238E27FC236}">
                <a16:creationId xmlns:a16="http://schemas.microsoft.com/office/drawing/2014/main" id="{02A6BF58-B8EE-FC3E-33BD-314CD26790A2}"/>
              </a:ext>
            </a:extLst>
          </p:cNvPr>
          <p:cNvSpPr txBox="1"/>
          <p:nvPr/>
        </p:nvSpPr>
        <p:spPr>
          <a:xfrm>
            <a:off x="10156372" y="4613510"/>
            <a:ext cx="1872342" cy="646331"/>
          </a:xfrm>
          <a:prstGeom prst="rect">
            <a:avLst/>
          </a:prstGeom>
          <a:solidFill>
            <a:schemeClr val="accent5">
              <a:lumMod val="20000"/>
              <a:lumOff val="80000"/>
            </a:schemeClr>
          </a:solidFill>
        </p:spPr>
        <p:txBody>
          <a:bodyPr wrap="square" rtlCol="0">
            <a:spAutoFit/>
          </a:bodyPr>
          <a:lstStyle/>
          <a:p>
            <a:pPr algn="ctr"/>
            <a:r>
              <a:rPr lang="en-US" dirty="0"/>
              <a:t>National quality measures</a:t>
            </a:r>
            <a:endParaRPr lang="en-IL" dirty="0"/>
          </a:p>
        </p:txBody>
      </p:sp>
      <p:sp>
        <p:nvSpPr>
          <p:cNvPr id="17" name="TextBox 16">
            <a:extLst>
              <a:ext uri="{FF2B5EF4-FFF2-40B4-BE49-F238E27FC236}">
                <a16:creationId xmlns:a16="http://schemas.microsoft.com/office/drawing/2014/main" id="{090E5851-2654-65A9-9E4C-CE932FE70056}"/>
              </a:ext>
            </a:extLst>
          </p:cNvPr>
          <p:cNvSpPr txBox="1"/>
          <p:nvPr/>
        </p:nvSpPr>
        <p:spPr>
          <a:xfrm>
            <a:off x="9993085" y="3507764"/>
            <a:ext cx="2035629" cy="369332"/>
          </a:xfrm>
          <a:prstGeom prst="rect">
            <a:avLst/>
          </a:prstGeom>
          <a:solidFill>
            <a:schemeClr val="accent5">
              <a:lumMod val="20000"/>
              <a:lumOff val="80000"/>
            </a:schemeClr>
          </a:solidFill>
        </p:spPr>
        <p:txBody>
          <a:bodyPr wrap="square" rtlCol="0">
            <a:spAutoFit/>
          </a:bodyPr>
          <a:lstStyle/>
          <a:p>
            <a:pPr algn="ctr"/>
            <a:r>
              <a:rPr lang="en-US" dirty="0"/>
              <a:t>Clinical pharmacist</a:t>
            </a:r>
            <a:endParaRPr lang="en-IL" dirty="0"/>
          </a:p>
        </p:txBody>
      </p:sp>
      <p:sp>
        <p:nvSpPr>
          <p:cNvPr id="18" name="TextBox 17">
            <a:extLst>
              <a:ext uri="{FF2B5EF4-FFF2-40B4-BE49-F238E27FC236}">
                <a16:creationId xmlns:a16="http://schemas.microsoft.com/office/drawing/2014/main" id="{04C6763D-E2B1-6723-DB05-5FEF3F21C607}"/>
              </a:ext>
            </a:extLst>
          </p:cNvPr>
          <p:cNvSpPr txBox="1"/>
          <p:nvPr/>
        </p:nvSpPr>
        <p:spPr>
          <a:xfrm>
            <a:off x="10003970" y="5336075"/>
            <a:ext cx="2122714" cy="369332"/>
          </a:xfrm>
          <a:prstGeom prst="rect">
            <a:avLst/>
          </a:prstGeom>
          <a:solidFill>
            <a:schemeClr val="accent1">
              <a:lumMod val="20000"/>
              <a:lumOff val="80000"/>
            </a:schemeClr>
          </a:solidFill>
        </p:spPr>
        <p:txBody>
          <a:bodyPr wrap="square" rtlCol="0">
            <a:spAutoFit/>
          </a:bodyPr>
          <a:lstStyle/>
          <a:p>
            <a:pPr algn="ctr"/>
            <a:r>
              <a:rPr lang="en-US" dirty="0"/>
              <a:t>Regular reporting</a:t>
            </a:r>
            <a:endParaRPr lang="en-IL" dirty="0"/>
          </a:p>
        </p:txBody>
      </p:sp>
      <p:sp>
        <p:nvSpPr>
          <p:cNvPr id="19" name="TextBox 18">
            <a:extLst>
              <a:ext uri="{FF2B5EF4-FFF2-40B4-BE49-F238E27FC236}">
                <a16:creationId xmlns:a16="http://schemas.microsoft.com/office/drawing/2014/main" id="{5CF47619-D2B6-770A-0DEC-D6D89F8947DD}"/>
              </a:ext>
            </a:extLst>
          </p:cNvPr>
          <p:cNvSpPr txBox="1"/>
          <p:nvPr/>
        </p:nvSpPr>
        <p:spPr>
          <a:xfrm>
            <a:off x="10178143" y="6080390"/>
            <a:ext cx="1828800" cy="369332"/>
          </a:xfrm>
          <a:prstGeom prst="rect">
            <a:avLst/>
          </a:prstGeom>
          <a:solidFill>
            <a:schemeClr val="accent5">
              <a:lumMod val="20000"/>
              <a:lumOff val="80000"/>
            </a:schemeClr>
          </a:solidFill>
        </p:spPr>
        <p:txBody>
          <a:bodyPr wrap="square" rtlCol="0">
            <a:spAutoFit/>
          </a:bodyPr>
          <a:lstStyle/>
          <a:p>
            <a:pPr algn="l"/>
            <a:r>
              <a:rPr lang="en-US" dirty="0"/>
              <a:t>Other</a:t>
            </a:r>
            <a:endParaRPr lang="en-IL" dirty="0"/>
          </a:p>
        </p:txBody>
      </p:sp>
      <p:sp>
        <p:nvSpPr>
          <p:cNvPr id="20" name="TextBox 19">
            <a:extLst>
              <a:ext uri="{FF2B5EF4-FFF2-40B4-BE49-F238E27FC236}">
                <a16:creationId xmlns:a16="http://schemas.microsoft.com/office/drawing/2014/main" id="{B3C08E2E-2D2A-DBDE-82F5-EBB2EDEF4A0E}"/>
              </a:ext>
            </a:extLst>
          </p:cNvPr>
          <p:cNvSpPr txBox="1"/>
          <p:nvPr/>
        </p:nvSpPr>
        <p:spPr>
          <a:xfrm>
            <a:off x="7434943" y="6080390"/>
            <a:ext cx="2471058" cy="369332"/>
          </a:xfrm>
          <a:prstGeom prst="rect">
            <a:avLst/>
          </a:prstGeom>
          <a:solidFill>
            <a:schemeClr val="tx2">
              <a:lumMod val="20000"/>
              <a:lumOff val="80000"/>
            </a:schemeClr>
          </a:solidFill>
        </p:spPr>
        <p:txBody>
          <a:bodyPr wrap="square" rtlCol="0">
            <a:spAutoFit/>
          </a:bodyPr>
          <a:lstStyle/>
          <a:p>
            <a:pPr algn="ctr"/>
            <a:r>
              <a:rPr lang="en-US" dirty="0"/>
              <a:t>Medication review</a:t>
            </a:r>
            <a:endParaRPr lang="en-IL" dirty="0"/>
          </a:p>
        </p:txBody>
      </p:sp>
      <p:sp>
        <p:nvSpPr>
          <p:cNvPr id="21" name="TextBox 20">
            <a:extLst>
              <a:ext uri="{FF2B5EF4-FFF2-40B4-BE49-F238E27FC236}">
                <a16:creationId xmlns:a16="http://schemas.microsoft.com/office/drawing/2014/main" id="{C3245024-0D94-5C3C-5082-94BC2D150509}"/>
              </a:ext>
            </a:extLst>
          </p:cNvPr>
          <p:cNvSpPr txBox="1"/>
          <p:nvPr/>
        </p:nvSpPr>
        <p:spPr>
          <a:xfrm>
            <a:off x="7434942" y="4613509"/>
            <a:ext cx="2471057" cy="646331"/>
          </a:xfrm>
          <a:prstGeom prst="rect">
            <a:avLst/>
          </a:prstGeom>
          <a:solidFill>
            <a:schemeClr val="accent5">
              <a:lumMod val="20000"/>
              <a:lumOff val="80000"/>
            </a:schemeClr>
          </a:solidFill>
        </p:spPr>
        <p:txBody>
          <a:bodyPr wrap="square" rtlCol="0">
            <a:spAutoFit/>
          </a:bodyPr>
          <a:lstStyle/>
          <a:p>
            <a:pPr algn="ctr"/>
            <a:r>
              <a:rPr lang="en-US" dirty="0"/>
              <a:t>Use of benzos</a:t>
            </a:r>
          </a:p>
          <a:p>
            <a:pPr algn="ctr"/>
            <a:r>
              <a:rPr lang="en-US" dirty="0"/>
              <a:t>Treatment after hip </a:t>
            </a:r>
            <a:r>
              <a:rPr lang="en-US" dirty="0" err="1"/>
              <a:t>fx</a:t>
            </a:r>
            <a:endParaRPr lang="en-IL" dirty="0"/>
          </a:p>
        </p:txBody>
      </p:sp>
      <p:sp>
        <p:nvSpPr>
          <p:cNvPr id="22" name="TextBox 21">
            <a:extLst>
              <a:ext uri="{FF2B5EF4-FFF2-40B4-BE49-F238E27FC236}">
                <a16:creationId xmlns:a16="http://schemas.microsoft.com/office/drawing/2014/main" id="{56437646-FD46-0760-AD96-D3203DAB6B92}"/>
              </a:ext>
            </a:extLst>
          </p:cNvPr>
          <p:cNvSpPr txBox="1"/>
          <p:nvPr/>
        </p:nvSpPr>
        <p:spPr>
          <a:xfrm>
            <a:off x="4860471" y="4721662"/>
            <a:ext cx="2471057" cy="369332"/>
          </a:xfrm>
          <a:prstGeom prst="rect">
            <a:avLst/>
          </a:prstGeom>
          <a:solidFill>
            <a:schemeClr val="accent5">
              <a:lumMod val="20000"/>
              <a:lumOff val="80000"/>
            </a:schemeClr>
          </a:solidFill>
        </p:spPr>
        <p:txBody>
          <a:bodyPr wrap="square" rtlCol="0">
            <a:spAutoFit/>
          </a:bodyPr>
          <a:lstStyle/>
          <a:p>
            <a:pPr algn="ctr"/>
            <a:r>
              <a:rPr lang="en-US" dirty="0"/>
              <a:t>Use of benzos</a:t>
            </a:r>
          </a:p>
        </p:txBody>
      </p:sp>
      <p:sp>
        <p:nvSpPr>
          <p:cNvPr id="2" name="TextBox 1">
            <a:extLst>
              <a:ext uri="{FF2B5EF4-FFF2-40B4-BE49-F238E27FC236}">
                <a16:creationId xmlns:a16="http://schemas.microsoft.com/office/drawing/2014/main" id="{47DB80EA-4568-4320-22ED-23373E9EA65E}"/>
              </a:ext>
            </a:extLst>
          </p:cNvPr>
          <p:cNvSpPr txBox="1"/>
          <p:nvPr/>
        </p:nvSpPr>
        <p:spPr>
          <a:xfrm>
            <a:off x="7434942" y="3056246"/>
            <a:ext cx="4572001" cy="400110"/>
          </a:xfrm>
          <a:prstGeom prst="rect">
            <a:avLst/>
          </a:prstGeom>
          <a:solidFill>
            <a:schemeClr val="accent1">
              <a:lumMod val="20000"/>
              <a:lumOff val="80000"/>
            </a:schemeClr>
          </a:solidFill>
        </p:spPr>
        <p:txBody>
          <a:bodyPr wrap="square" rtlCol="0">
            <a:spAutoFit/>
          </a:bodyPr>
          <a:lstStyle/>
          <a:p>
            <a:pPr algn="ctr" rtl="0"/>
            <a:r>
              <a:rPr lang="en-US" sz="2000" b="1" dirty="0"/>
              <a:t>System-wide interventions</a:t>
            </a:r>
            <a:endParaRPr lang="en-IL" sz="2000" b="1" dirty="0"/>
          </a:p>
        </p:txBody>
      </p:sp>
      <p:sp>
        <p:nvSpPr>
          <p:cNvPr id="4" name="TextBox 3">
            <a:extLst>
              <a:ext uri="{FF2B5EF4-FFF2-40B4-BE49-F238E27FC236}">
                <a16:creationId xmlns:a16="http://schemas.microsoft.com/office/drawing/2014/main" id="{4A2B64B6-DDE9-EC39-F809-76329D4777BA}"/>
              </a:ext>
            </a:extLst>
          </p:cNvPr>
          <p:cNvSpPr txBox="1"/>
          <p:nvPr/>
        </p:nvSpPr>
        <p:spPr>
          <a:xfrm>
            <a:off x="5029197" y="6084646"/>
            <a:ext cx="2302331" cy="369332"/>
          </a:xfrm>
          <a:prstGeom prst="rect">
            <a:avLst/>
          </a:prstGeom>
          <a:solidFill>
            <a:schemeClr val="tx2">
              <a:lumMod val="20000"/>
              <a:lumOff val="80000"/>
            </a:schemeClr>
          </a:solidFill>
        </p:spPr>
        <p:txBody>
          <a:bodyPr wrap="square" rtlCol="0">
            <a:spAutoFit/>
          </a:bodyPr>
          <a:lstStyle/>
          <a:p>
            <a:pPr algn="ctr"/>
            <a:r>
              <a:rPr lang="en-US" dirty="0"/>
              <a:t>Medication review</a:t>
            </a:r>
            <a:endParaRPr lang="en-IL" dirty="0"/>
          </a:p>
        </p:txBody>
      </p:sp>
      <p:sp>
        <p:nvSpPr>
          <p:cNvPr id="6" name="TextBox 5">
            <a:extLst>
              <a:ext uri="{FF2B5EF4-FFF2-40B4-BE49-F238E27FC236}">
                <a16:creationId xmlns:a16="http://schemas.microsoft.com/office/drawing/2014/main" id="{A44FBC55-0C8C-0952-71F1-DF99AA318F1A}"/>
              </a:ext>
            </a:extLst>
          </p:cNvPr>
          <p:cNvSpPr txBox="1"/>
          <p:nvPr/>
        </p:nvSpPr>
        <p:spPr>
          <a:xfrm>
            <a:off x="7882360" y="5336075"/>
            <a:ext cx="1921398" cy="276999"/>
          </a:xfrm>
          <a:prstGeom prst="rect">
            <a:avLst/>
          </a:prstGeom>
          <a:solidFill>
            <a:schemeClr val="accent1">
              <a:lumMod val="20000"/>
              <a:lumOff val="80000"/>
            </a:schemeClr>
          </a:solidFill>
        </p:spPr>
        <p:txBody>
          <a:bodyPr wrap="square" rtlCol="0">
            <a:spAutoFit/>
          </a:bodyPr>
          <a:lstStyle/>
          <a:p>
            <a:r>
              <a:rPr lang="en-US" sz="1200" dirty="0"/>
              <a:t>Hypoglycemia</a:t>
            </a:r>
            <a:endParaRPr lang="en-IL" sz="1200" dirty="0"/>
          </a:p>
        </p:txBody>
      </p:sp>
    </p:spTree>
    <p:extLst>
      <p:ext uri="{BB962C8B-B14F-4D97-AF65-F5344CB8AC3E}">
        <p14:creationId xmlns:p14="http://schemas.microsoft.com/office/powerpoint/2010/main" val="72857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F0D6CC-FBDA-D97E-96BA-C156F18FE3F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AF89D68-C6C6-62C4-8545-115E0526CD65}"/>
              </a:ext>
            </a:extLst>
          </p:cNvPr>
          <p:cNvSpPr txBox="1"/>
          <p:nvPr/>
        </p:nvSpPr>
        <p:spPr>
          <a:xfrm>
            <a:off x="609600" y="1741714"/>
            <a:ext cx="6803571" cy="1754326"/>
          </a:xfrm>
          <a:prstGeom prst="rect">
            <a:avLst/>
          </a:prstGeom>
          <a:solidFill>
            <a:schemeClr val="bg1"/>
          </a:solidFill>
        </p:spPr>
        <p:txBody>
          <a:bodyPr wrap="square" rtlCol="0">
            <a:spAutoFit/>
          </a:bodyPr>
          <a:lstStyle/>
          <a:p>
            <a:pPr algn="l"/>
            <a:r>
              <a:rPr lang="en-US" sz="3600" dirty="0"/>
              <a:t>Some of the 33 older adults abducted from their homes by Hamas on October 7, 2023. </a:t>
            </a:r>
            <a:endParaRPr lang="en-IL" sz="3600" dirty="0"/>
          </a:p>
        </p:txBody>
      </p:sp>
      <p:sp>
        <p:nvSpPr>
          <p:cNvPr id="6" name="TextBox 5">
            <a:extLst>
              <a:ext uri="{FF2B5EF4-FFF2-40B4-BE49-F238E27FC236}">
                <a16:creationId xmlns:a16="http://schemas.microsoft.com/office/drawing/2014/main" id="{D087017A-EA1F-9510-F1EA-AEBD2C6EDD15}"/>
              </a:ext>
            </a:extLst>
          </p:cNvPr>
          <p:cNvSpPr txBox="1"/>
          <p:nvPr/>
        </p:nvSpPr>
        <p:spPr>
          <a:xfrm>
            <a:off x="609600" y="457200"/>
            <a:ext cx="8349343" cy="1284514"/>
          </a:xfrm>
          <a:prstGeom prst="rect">
            <a:avLst/>
          </a:prstGeom>
          <a:solidFill>
            <a:schemeClr val="bg1"/>
          </a:solidFill>
        </p:spPr>
        <p:txBody>
          <a:bodyPr wrap="square" rtlCol="0">
            <a:spAutoFit/>
          </a:bodyPr>
          <a:lstStyle/>
          <a:p>
            <a:endParaRPr lang="en-IL" dirty="0"/>
          </a:p>
        </p:txBody>
      </p:sp>
      <p:sp>
        <p:nvSpPr>
          <p:cNvPr id="7" name="TextBox 6">
            <a:extLst>
              <a:ext uri="{FF2B5EF4-FFF2-40B4-BE49-F238E27FC236}">
                <a16:creationId xmlns:a16="http://schemas.microsoft.com/office/drawing/2014/main" id="{1891AE19-5732-2F7A-F0A9-E078B76E968D}"/>
              </a:ext>
            </a:extLst>
          </p:cNvPr>
          <p:cNvSpPr txBox="1"/>
          <p:nvPr/>
        </p:nvSpPr>
        <p:spPr>
          <a:xfrm>
            <a:off x="609600" y="3581400"/>
            <a:ext cx="4669972" cy="646331"/>
          </a:xfrm>
          <a:prstGeom prst="rect">
            <a:avLst/>
          </a:prstGeom>
          <a:solidFill>
            <a:schemeClr val="bg1"/>
          </a:solidFill>
        </p:spPr>
        <p:txBody>
          <a:bodyPr wrap="square" rtlCol="0">
            <a:spAutoFit/>
          </a:bodyPr>
          <a:lstStyle/>
          <a:p>
            <a:pPr algn="l"/>
            <a:endParaRPr lang="en-IL" sz="3600" dirty="0"/>
          </a:p>
        </p:txBody>
      </p:sp>
    </p:spTree>
    <p:extLst>
      <p:ext uri="{BB962C8B-B14F-4D97-AF65-F5344CB8AC3E}">
        <p14:creationId xmlns:p14="http://schemas.microsoft.com/office/powerpoint/2010/main" val="2010444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761F76-A6E5-617E-E0CA-5E0BCDB16D4F}"/>
              </a:ext>
            </a:extLst>
          </p:cNvPr>
          <p:cNvPicPr>
            <a:picLocks noChangeAspect="1"/>
          </p:cNvPicPr>
          <p:nvPr/>
        </p:nvPicPr>
        <p:blipFill>
          <a:blip r:embed="rId2"/>
          <a:stretch>
            <a:fillRect/>
          </a:stretch>
        </p:blipFill>
        <p:spPr>
          <a:xfrm>
            <a:off x="1469571" y="273387"/>
            <a:ext cx="9220199" cy="6333658"/>
          </a:xfrm>
          <a:prstGeom prst="rect">
            <a:avLst/>
          </a:prstGeom>
          <a:ln>
            <a:solidFill>
              <a:schemeClr val="tx1">
                <a:lumMod val="50000"/>
                <a:lumOff val="50000"/>
              </a:schemeClr>
            </a:solidFill>
          </a:ln>
          <a:effectLst>
            <a:glow rad="228600">
              <a:schemeClr val="accent3">
                <a:satMod val="175000"/>
                <a:alpha val="40000"/>
              </a:schemeClr>
            </a:glow>
          </a:effectLst>
        </p:spPr>
      </p:pic>
      <p:sp>
        <p:nvSpPr>
          <p:cNvPr id="6" name="TextBox 5">
            <a:extLst>
              <a:ext uri="{FF2B5EF4-FFF2-40B4-BE49-F238E27FC236}">
                <a16:creationId xmlns:a16="http://schemas.microsoft.com/office/drawing/2014/main" id="{DC23EB43-02FB-26EF-0605-3ED8E3FB7A47}"/>
              </a:ext>
            </a:extLst>
          </p:cNvPr>
          <p:cNvSpPr txBox="1"/>
          <p:nvPr/>
        </p:nvSpPr>
        <p:spPr>
          <a:xfrm>
            <a:off x="674915" y="5214257"/>
            <a:ext cx="11299371" cy="830997"/>
          </a:xfrm>
          <a:prstGeom prst="rect">
            <a:avLst/>
          </a:prstGeom>
          <a:noFill/>
        </p:spPr>
        <p:txBody>
          <a:bodyPr wrap="square" rtlCol="0">
            <a:spAutoFit/>
          </a:bodyPr>
          <a:lstStyle/>
          <a:p>
            <a:pPr algn="l" rtl="0"/>
            <a:r>
              <a:rPr lang="en-US" sz="4800" b="1" dirty="0">
                <a:solidFill>
                  <a:srgbClr val="C00000"/>
                </a:solidFill>
              </a:rPr>
              <a:t>Medications were not provided in captivity</a:t>
            </a:r>
            <a:endParaRPr lang="en-IL" sz="4800" b="1" dirty="0">
              <a:solidFill>
                <a:srgbClr val="C00000"/>
              </a:solidFill>
            </a:endParaRPr>
          </a:p>
        </p:txBody>
      </p:sp>
      <p:sp>
        <p:nvSpPr>
          <p:cNvPr id="7" name="TextBox 6">
            <a:extLst>
              <a:ext uri="{FF2B5EF4-FFF2-40B4-BE49-F238E27FC236}">
                <a16:creationId xmlns:a16="http://schemas.microsoft.com/office/drawing/2014/main" id="{E41707B6-E039-068F-1D5B-37E3FC190645}"/>
              </a:ext>
            </a:extLst>
          </p:cNvPr>
          <p:cNvSpPr txBox="1"/>
          <p:nvPr/>
        </p:nvSpPr>
        <p:spPr>
          <a:xfrm>
            <a:off x="8893629" y="1175657"/>
            <a:ext cx="1469571" cy="338554"/>
          </a:xfrm>
          <a:prstGeom prst="rect">
            <a:avLst/>
          </a:prstGeom>
          <a:solidFill>
            <a:schemeClr val="bg1"/>
          </a:solidFill>
        </p:spPr>
        <p:txBody>
          <a:bodyPr wrap="square" rtlCol="0">
            <a:spAutoFit/>
          </a:bodyPr>
          <a:lstStyle/>
          <a:p>
            <a:pPr algn="l" rtl="0"/>
            <a:r>
              <a:rPr lang="en-US" sz="1600" dirty="0"/>
              <a:t>Released</a:t>
            </a:r>
            <a:endParaRPr lang="en-IL" sz="1600" dirty="0"/>
          </a:p>
        </p:txBody>
      </p:sp>
      <p:sp>
        <p:nvSpPr>
          <p:cNvPr id="8" name="TextBox 7">
            <a:extLst>
              <a:ext uri="{FF2B5EF4-FFF2-40B4-BE49-F238E27FC236}">
                <a16:creationId xmlns:a16="http://schemas.microsoft.com/office/drawing/2014/main" id="{78DFCAFA-CEBA-58A3-1752-358E705E55D5}"/>
              </a:ext>
            </a:extLst>
          </p:cNvPr>
          <p:cNvSpPr txBox="1"/>
          <p:nvPr/>
        </p:nvSpPr>
        <p:spPr>
          <a:xfrm>
            <a:off x="8784771" y="3451102"/>
            <a:ext cx="1469571" cy="338554"/>
          </a:xfrm>
          <a:prstGeom prst="rect">
            <a:avLst/>
          </a:prstGeom>
          <a:solidFill>
            <a:schemeClr val="bg1"/>
          </a:solidFill>
        </p:spPr>
        <p:txBody>
          <a:bodyPr wrap="square" rtlCol="0">
            <a:spAutoFit/>
          </a:bodyPr>
          <a:lstStyle/>
          <a:p>
            <a:pPr algn="l" rtl="0"/>
            <a:r>
              <a:rPr lang="en-US" sz="1600" dirty="0"/>
              <a:t>Released</a:t>
            </a:r>
            <a:endParaRPr lang="en-IL" sz="1600" dirty="0"/>
          </a:p>
        </p:txBody>
      </p:sp>
      <p:sp>
        <p:nvSpPr>
          <p:cNvPr id="9" name="TextBox 8">
            <a:extLst>
              <a:ext uri="{FF2B5EF4-FFF2-40B4-BE49-F238E27FC236}">
                <a16:creationId xmlns:a16="http://schemas.microsoft.com/office/drawing/2014/main" id="{41A54238-A2E6-B43A-6A3E-A94E48285505}"/>
              </a:ext>
            </a:extLst>
          </p:cNvPr>
          <p:cNvSpPr txBox="1"/>
          <p:nvPr/>
        </p:nvSpPr>
        <p:spPr>
          <a:xfrm>
            <a:off x="8686798" y="4792475"/>
            <a:ext cx="1469571" cy="338554"/>
          </a:xfrm>
          <a:prstGeom prst="rect">
            <a:avLst/>
          </a:prstGeom>
          <a:solidFill>
            <a:schemeClr val="bg1"/>
          </a:solidFill>
        </p:spPr>
        <p:txBody>
          <a:bodyPr wrap="square" rtlCol="0">
            <a:spAutoFit/>
          </a:bodyPr>
          <a:lstStyle/>
          <a:p>
            <a:pPr algn="l" rtl="0"/>
            <a:r>
              <a:rPr lang="en-US" sz="1600" dirty="0"/>
              <a:t>Did not survive</a:t>
            </a:r>
            <a:endParaRPr lang="en-IL" sz="1600" dirty="0"/>
          </a:p>
        </p:txBody>
      </p:sp>
    </p:spTree>
    <p:extLst>
      <p:ext uri="{BB962C8B-B14F-4D97-AF65-F5344CB8AC3E}">
        <p14:creationId xmlns:p14="http://schemas.microsoft.com/office/powerpoint/2010/main" val="2282644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9AB4D-2BC6-B125-B2B4-B7856642C679}"/>
            </a:ext>
          </a:extLst>
        </p:cNvPr>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6663F52F-6234-D526-CCB0-1B352704DB94}"/>
              </a:ext>
            </a:extLst>
          </p:cNvPr>
          <p:cNvSpPr/>
          <p:nvPr/>
        </p:nvSpPr>
        <p:spPr>
          <a:xfrm>
            <a:off x="8" y="0"/>
            <a:ext cx="12192000" cy="6858000"/>
          </a:xfrm>
          <a:prstGeom prst="roundRect">
            <a:avLst>
              <a:gd name="adj" fmla="val 0"/>
            </a:avLst>
          </a:prstGeom>
          <a:solidFill>
            <a:srgbClr val="2223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ctr"/>
          <a:lstStyle/>
          <a:p>
            <a:pPr algn="l" rtl="0"/>
            <a:endParaRPr lang="he-IL" dirty="0"/>
          </a:p>
        </p:txBody>
      </p:sp>
      <p:sp>
        <p:nvSpPr>
          <p:cNvPr id="27" name="תיבת טקסט 9">
            <a:extLst>
              <a:ext uri="{FF2B5EF4-FFF2-40B4-BE49-F238E27FC236}">
                <a16:creationId xmlns:a16="http://schemas.microsoft.com/office/drawing/2014/main" id="{10719B33-22CB-2994-73BB-D7CBABCBAC9B}"/>
              </a:ext>
            </a:extLst>
          </p:cNvPr>
          <p:cNvSpPr txBox="1"/>
          <p:nvPr/>
        </p:nvSpPr>
        <p:spPr>
          <a:xfrm>
            <a:off x="-147271" y="3400175"/>
            <a:ext cx="4035057" cy="1015663"/>
          </a:xfrm>
          <a:prstGeom prst="rect">
            <a:avLst/>
          </a:prstGeom>
          <a:noFill/>
        </p:spPr>
        <p:txBody>
          <a:bodyPr wrap="square" lIns="91440" tIns="45720" rIns="91440" bIns="45720" rtlCol="1">
            <a:spAutoFit/>
          </a:bodyPr>
          <a:lstStyle/>
          <a:p>
            <a:pPr lvl="0" algn="ctr">
              <a:defRPr/>
            </a:pPr>
            <a:r>
              <a:rPr lang="en-US" sz="4800" b="1" spc="-50" dirty="0">
                <a:solidFill>
                  <a:srgbClr val="CC99FF"/>
                </a:solidFill>
                <a:latin typeface="Calibri Light" panose="020F0302020204030204" pitchFamily="34" charset="0"/>
                <a:cs typeface="Calibri Light" panose="020F0302020204030204" pitchFamily="34" charset="0"/>
              </a:rPr>
              <a:t>Summary</a:t>
            </a:r>
            <a:endParaRPr lang="he-IL" sz="5400" b="1" spc="-50" dirty="0">
              <a:solidFill>
                <a:srgbClr val="CC99FF"/>
              </a:solidFill>
              <a:latin typeface="Calibri Light" panose="020F0302020204030204" pitchFamily="34" charset="0"/>
              <a:cs typeface="Calibri Light" panose="020F0302020204030204" pitchFamily="34" charset="0"/>
            </a:endParaRPr>
          </a:p>
          <a:p>
            <a:pPr lvl="0" algn="ctr">
              <a:defRPr/>
            </a:pPr>
            <a:endParaRPr lang="he-IL" sz="1200" b="1" spc="-50" dirty="0">
              <a:solidFill>
                <a:srgbClr val="CC99FF"/>
              </a:solidFill>
              <a:latin typeface="Calibri Light" panose="020F0302020204030204" pitchFamily="34" charset="0"/>
              <a:cs typeface="Calibri Light" panose="020F0302020204030204" pitchFamily="34" charset="0"/>
            </a:endParaRPr>
          </a:p>
        </p:txBody>
      </p:sp>
      <p:cxnSp>
        <p:nvCxnSpPr>
          <p:cNvPr id="16" name="מחבר ישר 15">
            <a:extLst>
              <a:ext uri="{FF2B5EF4-FFF2-40B4-BE49-F238E27FC236}">
                <a16:creationId xmlns:a16="http://schemas.microsoft.com/office/drawing/2014/main" id="{28E5A735-2516-8ADA-A203-F1340ECF07C9}"/>
              </a:ext>
            </a:extLst>
          </p:cNvPr>
          <p:cNvCxnSpPr/>
          <p:nvPr/>
        </p:nvCxnSpPr>
        <p:spPr>
          <a:xfrm>
            <a:off x="3797473" y="1082743"/>
            <a:ext cx="0" cy="463486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3" name="תמונה 2">
            <a:extLst>
              <a:ext uri="{FF2B5EF4-FFF2-40B4-BE49-F238E27FC236}">
                <a16:creationId xmlns:a16="http://schemas.microsoft.com/office/drawing/2014/main" id="{3F6F1FE8-EF81-88D4-ABBE-D291E3419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460" y="1285914"/>
            <a:ext cx="1834055" cy="1834054"/>
          </a:xfrm>
          <a:prstGeom prst="rect">
            <a:avLst/>
          </a:prstGeom>
        </p:spPr>
      </p:pic>
      <p:sp>
        <p:nvSpPr>
          <p:cNvPr id="12" name="TextBox 11">
            <a:extLst>
              <a:ext uri="{FF2B5EF4-FFF2-40B4-BE49-F238E27FC236}">
                <a16:creationId xmlns:a16="http://schemas.microsoft.com/office/drawing/2014/main" id="{4C01A15E-8602-5DE5-1770-3183B1C194DF}"/>
              </a:ext>
            </a:extLst>
          </p:cNvPr>
          <p:cNvSpPr txBox="1"/>
          <p:nvPr/>
        </p:nvSpPr>
        <p:spPr>
          <a:xfrm>
            <a:off x="5165294" y="1596474"/>
            <a:ext cx="6892476" cy="3046988"/>
          </a:xfrm>
          <a:prstGeom prst="rect">
            <a:avLst/>
          </a:prstGeom>
          <a:noFill/>
        </p:spPr>
        <p:txBody>
          <a:bodyPr wrap="square" lIns="91440" tIns="45720" rIns="91440" bIns="45720" rtlCol="1">
            <a:spAutoFit/>
          </a:bodyPr>
          <a:lstStyle/>
          <a:p>
            <a:pPr marL="742942" indent="-742942" algn="l" rtl="0">
              <a:buAutoNum type="arabicPeriod"/>
            </a:pPr>
            <a:r>
              <a:rPr lang="en-US" sz="4800" dirty="0">
                <a:solidFill>
                  <a:schemeClr val="bg1"/>
                </a:solidFill>
                <a:cs typeface="Calibri Light" panose="020F0302020204030204" pitchFamily="34" charset="0"/>
              </a:rPr>
              <a:t>Definitions</a:t>
            </a:r>
          </a:p>
          <a:p>
            <a:pPr marL="742942" indent="-742942" algn="l" rtl="0">
              <a:buAutoNum type="arabicPeriod"/>
            </a:pPr>
            <a:r>
              <a:rPr lang="en-US" sz="4800" dirty="0">
                <a:solidFill>
                  <a:schemeClr val="bg1"/>
                </a:solidFill>
                <a:cs typeface="Calibri Light" panose="020F0302020204030204" pitchFamily="34" charset="0"/>
              </a:rPr>
              <a:t>Background</a:t>
            </a:r>
          </a:p>
          <a:p>
            <a:pPr marL="742942" indent="-742942" algn="l" rtl="0">
              <a:buAutoNum type="arabicPeriod"/>
            </a:pPr>
            <a:r>
              <a:rPr lang="en-US" sz="4800" dirty="0">
                <a:solidFill>
                  <a:schemeClr val="bg1"/>
                </a:solidFill>
                <a:cs typeface="Calibri Light" panose="020F0302020204030204" pitchFamily="34" charset="0"/>
              </a:rPr>
              <a:t>Israeli data</a:t>
            </a:r>
          </a:p>
          <a:p>
            <a:pPr marL="742942" indent="-742942" algn="l" rtl="0">
              <a:buAutoNum type="arabicPeriod"/>
            </a:pPr>
            <a:r>
              <a:rPr lang="en-US" sz="4800" dirty="0">
                <a:solidFill>
                  <a:schemeClr val="bg1"/>
                </a:solidFill>
                <a:cs typeface="Calibri Light" panose="020F0302020204030204" pitchFamily="34" charset="0"/>
              </a:rPr>
              <a:t>Interventions</a:t>
            </a:r>
            <a:endParaRPr lang="he-IL" sz="4800" dirty="0">
              <a:solidFill>
                <a:schemeClr val="bg1"/>
              </a:solidFill>
              <a:cs typeface="Calibri Light" panose="020F0302020204030204" pitchFamily="34" charset="0"/>
            </a:endParaRPr>
          </a:p>
        </p:txBody>
      </p:sp>
      <p:pic>
        <p:nvPicPr>
          <p:cNvPr id="8" name="Picture 7">
            <a:extLst>
              <a:ext uri="{FF2B5EF4-FFF2-40B4-BE49-F238E27FC236}">
                <a16:creationId xmlns:a16="http://schemas.microsoft.com/office/drawing/2014/main" id="{996D8098-F9CC-74F8-43A3-7B86F4441284}"/>
              </a:ext>
            </a:extLst>
          </p:cNvPr>
          <p:cNvPicPr>
            <a:picLocks noChangeAspect="1"/>
          </p:cNvPicPr>
          <p:nvPr/>
        </p:nvPicPr>
        <p:blipFill>
          <a:blip r:embed="rId4"/>
          <a:stretch>
            <a:fillRect/>
          </a:stretch>
        </p:blipFill>
        <p:spPr>
          <a:xfrm>
            <a:off x="11055511" y="5834743"/>
            <a:ext cx="613957" cy="795124"/>
          </a:xfrm>
          <a:prstGeom prst="rect">
            <a:avLst/>
          </a:prstGeom>
        </p:spPr>
      </p:pic>
    </p:spTree>
    <p:extLst>
      <p:ext uri="{BB962C8B-B14F-4D97-AF65-F5344CB8AC3E}">
        <p14:creationId xmlns:p14="http://schemas.microsoft.com/office/powerpoint/2010/main" val="985935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313899" y="-122822"/>
            <a:ext cx="12637827" cy="6980830"/>
          </a:xfrm>
          <a:prstGeom prst="rect">
            <a:avLst/>
          </a:prstGeom>
          <a:solidFill>
            <a:srgbClr val="22234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ctr"/>
          <a:lstStyle/>
          <a:p>
            <a:pPr algn="ctr"/>
            <a:endParaRPr lang="he-IL" dirty="0">
              <a:ln>
                <a:solidFill>
                  <a:schemeClr val="accent4">
                    <a:lumMod val="60000"/>
                    <a:lumOff val="40000"/>
                  </a:schemeClr>
                </a:solidFill>
              </a:ln>
            </a:endParaRPr>
          </a:p>
        </p:txBody>
      </p:sp>
      <p:sp>
        <p:nvSpPr>
          <p:cNvPr id="8" name="מלבן 1"/>
          <p:cNvSpPr/>
          <p:nvPr/>
        </p:nvSpPr>
        <p:spPr>
          <a:xfrm>
            <a:off x="272142" y="1610045"/>
            <a:ext cx="7439665" cy="3046988"/>
          </a:xfrm>
          <a:prstGeom prst="rect">
            <a:avLst/>
          </a:prstGeom>
          <a:noFill/>
        </p:spPr>
        <p:txBody>
          <a:bodyPr wrap="square" lIns="91440" tIns="45720" rIns="91440" bIns="45720">
            <a:spAutoFit/>
          </a:bodyPr>
          <a:lstStyle/>
          <a:p>
            <a:pPr algn="ctr" rtl="0">
              <a:defRPr/>
            </a:pPr>
            <a:r>
              <a:rPr lang="en-US" sz="9600" b="1" dirty="0">
                <a:ln w="18000">
                  <a:solidFill>
                    <a:srgbClr val="E42677"/>
                  </a:solidFill>
                  <a:prstDash val="solid"/>
                  <a:miter lim="800000"/>
                </a:ln>
                <a:solidFill>
                  <a:srgbClr val="E42677"/>
                </a:solidFill>
              </a:rPr>
              <a:t>Thank you very much</a:t>
            </a:r>
            <a:endParaRPr lang="he-IL" sz="9600" b="1" dirty="0">
              <a:ln w="18000">
                <a:solidFill>
                  <a:srgbClr val="E42677"/>
                </a:solidFill>
                <a:prstDash val="solid"/>
                <a:miter lim="800000"/>
              </a:ln>
              <a:solidFill>
                <a:srgbClr val="E42677"/>
              </a:solidFill>
            </a:endParaRPr>
          </a:p>
        </p:txBody>
      </p:sp>
      <p:pic>
        <p:nvPicPr>
          <p:cNvPr id="1028" name="Picture 4" descr="Flowers"/>
          <p:cNvPicPr>
            <a:picLocks noChangeAspect="1" noChangeArrowheads="1"/>
          </p:cNvPicPr>
          <p:nvPr/>
        </p:nvPicPr>
        <p:blipFill>
          <a:blip r:embed="rId2"/>
          <a:srcRect/>
          <a:stretch>
            <a:fillRect/>
          </a:stretch>
        </p:blipFill>
        <p:spPr bwMode="auto">
          <a:xfrm>
            <a:off x="7711807" y="1520295"/>
            <a:ext cx="3226488" cy="3226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1DE66080-A5AF-77A7-D08D-1733A1A8F2B7}"/>
              </a:ext>
            </a:extLst>
          </p:cNvPr>
          <p:cNvPicPr>
            <a:picLocks noChangeAspect="1"/>
          </p:cNvPicPr>
          <p:nvPr/>
        </p:nvPicPr>
        <p:blipFill>
          <a:blip r:embed="rId3"/>
          <a:stretch>
            <a:fillRect/>
          </a:stretch>
        </p:blipFill>
        <p:spPr>
          <a:xfrm>
            <a:off x="76201" y="5878285"/>
            <a:ext cx="613956" cy="795124"/>
          </a:xfrm>
          <a:prstGeom prst="rect">
            <a:avLst/>
          </a:prstGeom>
        </p:spPr>
      </p:pic>
    </p:spTree>
    <p:extLst>
      <p:ext uri="{BB962C8B-B14F-4D97-AF65-F5344CB8AC3E}">
        <p14:creationId xmlns:p14="http://schemas.microsoft.com/office/powerpoint/2010/main" val="2029112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EEE0-027D-A8BE-F0C1-4E1C8BCD7479}"/>
              </a:ext>
            </a:extLst>
          </p:cNvPr>
          <p:cNvPicPr>
            <a:picLocks noChangeAspect="1"/>
          </p:cNvPicPr>
          <p:nvPr/>
        </p:nvPicPr>
        <p:blipFill>
          <a:blip r:embed="rId2">
            <a:alphaModFix amt="18000"/>
          </a:blip>
          <a:stretch>
            <a:fillRect/>
          </a:stretch>
        </p:blipFill>
        <p:spPr>
          <a:xfrm>
            <a:off x="0" y="-27086"/>
            <a:ext cx="12192000" cy="6885086"/>
          </a:xfrm>
          <a:prstGeom prst="rect">
            <a:avLst/>
          </a:prstGeom>
        </p:spPr>
      </p:pic>
      <p:sp>
        <p:nvSpPr>
          <p:cNvPr id="3" name="TextBox 2">
            <a:extLst>
              <a:ext uri="{FF2B5EF4-FFF2-40B4-BE49-F238E27FC236}">
                <a16:creationId xmlns:a16="http://schemas.microsoft.com/office/drawing/2014/main" id="{44E14AE1-66E9-8C67-51F7-553A25E9061F}"/>
              </a:ext>
            </a:extLst>
          </p:cNvPr>
          <p:cNvSpPr txBox="1"/>
          <p:nvPr/>
        </p:nvSpPr>
        <p:spPr>
          <a:xfrm>
            <a:off x="2068286" y="881743"/>
            <a:ext cx="8327571" cy="769441"/>
          </a:xfrm>
          <a:prstGeom prst="rect">
            <a:avLst/>
          </a:prstGeom>
          <a:noFill/>
        </p:spPr>
        <p:txBody>
          <a:bodyPr wrap="square" rtlCol="0">
            <a:spAutoFit/>
          </a:bodyPr>
          <a:lstStyle/>
          <a:p>
            <a:pPr algn="l" rtl="0"/>
            <a:r>
              <a:rPr lang="en-US" sz="4400" b="1" dirty="0">
                <a:solidFill>
                  <a:schemeClr val="tx2"/>
                </a:solidFill>
              </a:rPr>
              <a:t>What is polypharmacy? </a:t>
            </a:r>
            <a:endParaRPr lang="en-IL" sz="4400" b="1" dirty="0">
              <a:solidFill>
                <a:schemeClr val="tx2"/>
              </a:solidFill>
            </a:endParaRPr>
          </a:p>
        </p:txBody>
      </p:sp>
      <p:sp>
        <p:nvSpPr>
          <p:cNvPr id="5" name="TextBox 4">
            <a:extLst>
              <a:ext uri="{FF2B5EF4-FFF2-40B4-BE49-F238E27FC236}">
                <a16:creationId xmlns:a16="http://schemas.microsoft.com/office/drawing/2014/main" id="{A78FCDC5-3FD5-53CB-DA51-638477528206}"/>
              </a:ext>
            </a:extLst>
          </p:cNvPr>
          <p:cNvSpPr txBox="1"/>
          <p:nvPr/>
        </p:nvSpPr>
        <p:spPr>
          <a:xfrm>
            <a:off x="277586" y="5676175"/>
            <a:ext cx="11636827" cy="600164"/>
          </a:xfrm>
          <a:prstGeom prst="rect">
            <a:avLst/>
          </a:prstGeom>
          <a:noFill/>
        </p:spPr>
        <p:txBody>
          <a:bodyPr wrap="square" rtlCol="0">
            <a:spAutoFit/>
          </a:bodyPr>
          <a:lstStyle/>
          <a:p>
            <a:pPr marL="342900" indent="-342900" algn="l" rtl="0">
              <a:buAutoNum type="arabicParenR"/>
            </a:pPr>
            <a:r>
              <a:rPr lang="en-US" sz="1100" b="0" i="0" u="none" strike="noStrike" baseline="0" dirty="0">
                <a:solidFill>
                  <a:srgbClr val="000000"/>
                </a:solidFill>
                <a:latin typeface="Calibri" panose="020F0502020204030204" pitchFamily="34" charset="0"/>
              </a:rPr>
              <a:t>WHO Medication Safety in Polypharmacy (2019) </a:t>
            </a:r>
            <a:r>
              <a:rPr lang="en-US" sz="1100" b="0" i="0" u="none" strike="noStrike" baseline="0" dirty="0">
                <a:solidFill>
                  <a:srgbClr val="0563C2"/>
                </a:solidFill>
                <a:latin typeface="Calibri" panose="020F0502020204030204" pitchFamily="34" charset="0"/>
                <a:hlinkClick r:id="rId3"/>
              </a:rPr>
              <a:t>https://www.who.int/docs/default-source/patient-safety/who-uhc-sds-2019-11-eng.pdf</a:t>
            </a:r>
            <a:endParaRPr lang="en-US" sz="1100" b="0" i="0" u="none" strike="noStrike" baseline="0" dirty="0">
              <a:solidFill>
                <a:srgbClr val="0563C2"/>
              </a:solidFill>
              <a:latin typeface="Calibri" panose="020F0502020204030204" pitchFamily="34" charset="0"/>
            </a:endParaRPr>
          </a:p>
          <a:p>
            <a:pPr marL="342900" indent="-342900" algn="l" rtl="0">
              <a:buAutoNum type="arabicParenR"/>
            </a:pPr>
            <a:r>
              <a:rPr lang="en-US" sz="1100" b="0" i="0" u="none" strike="noStrike" baseline="0" dirty="0">
                <a:solidFill>
                  <a:srgbClr val="000000"/>
                </a:solidFill>
                <a:latin typeface="Calibri" panose="020F0502020204030204" pitchFamily="34" charset="0"/>
              </a:rPr>
              <a:t>Polypharmacy and Health-Related Quality of Life/Psychological Distress Among Patients With Chronic Disease(2022) </a:t>
            </a:r>
            <a:r>
              <a:rPr lang="en-US" sz="1100" b="0" i="0" u="none" strike="noStrike" baseline="0" dirty="0">
                <a:solidFill>
                  <a:srgbClr val="964F72"/>
                </a:solidFill>
                <a:latin typeface="Calibri" panose="020F0502020204030204" pitchFamily="34" charset="0"/>
              </a:rPr>
              <a:t>https://pmc.ncbi.nlm.nih.gov/articles/PMC9390791/pdf/PCD-19-E50.pdf</a:t>
            </a:r>
            <a:endParaRPr lang="en-US" sz="1100" b="0" i="0" u="none" strike="noStrike" baseline="0" dirty="0">
              <a:solidFill>
                <a:srgbClr val="0563C2"/>
              </a:solidFill>
              <a:latin typeface="Calibri" panose="020F0502020204030204" pitchFamily="34" charset="0"/>
            </a:endParaRPr>
          </a:p>
          <a:p>
            <a:pPr algn="l" rtl="0"/>
            <a:r>
              <a:rPr lang="en-US" sz="1100" b="0" i="0" u="none" strike="noStrike" baseline="0" dirty="0">
                <a:solidFill>
                  <a:srgbClr val="000000"/>
                </a:solidFill>
                <a:latin typeface="Calibri" panose="020F0502020204030204" pitchFamily="34" charset="0"/>
              </a:rPr>
              <a:t>3)       Understanding polypharmacy, overprescribing and deprescribing (2022) </a:t>
            </a:r>
            <a:r>
              <a:rPr lang="en-US" sz="1100" b="0" i="0" u="none" strike="noStrike" baseline="0" dirty="0">
                <a:solidFill>
                  <a:srgbClr val="0563C2"/>
                </a:solidFill>
                <a:latin typeface="Calibri" panose="020F0502020204030204" pitchFamily="34" charset="0"/>
              </a:rPr>
              <a:t>https://www.sps.nhs.uk/articles/understanding-polypharmacy-overprescribing-and-deprescribing/</a:t>
            </a:r>
            <a:endParaRPr lang="en-IL" sz="1100" dirty="0"/>
          </a:p>
        </p:txBody>
      </p:sp>
      <p:sp>
        <p:nvSpPr>
          <p:cNvPr id="6" name="TextBox 5">
            <a:extLst>
              <a:ext uri="{FF2B5EF4-FFF2-40B4-BE49-F238E27FC236}">
                <a16:creationId xmlns:a16="http://schemas.microsoft.com/office/drawing/2014/main" id="{FECEB5F1-1280-E824-82D9-CC089C43F340}"/>
              </a:ext>
            </a:extLst>
          </p:cNvPr>
          <p:cNvSpPr txBox="1"/>
          <p:nvPr/>
        </p:nvSpPr>
        <p:spPr>
          <a:xfrm>
            <a:off x="870857" y="2055103"/>
            <a:ext cx="10123714" cy="2862322"/>
          </a:xfrm>
          <a:prstGeom prst="rect">
            <a:avLst/>
          </a:prstGeom>
          <a:noFill/>
        </p:spPr>
        <p:txBody>
          <a:bodyPr wrap="square" rtlCol="0">
            <a:spAutoFit/>
          </a:bodyPr>
          <a:lstStyle/>
          <a:p>
            <a:pPr marL="742950" indent="-742950" algn="l" rtl="0">
              <a:buAutoNum type="arabicPeriod"/>
            </a:pPr>
            <a:r>
              <a:rPr lang="en-US" sz="3600" b="1" dirty="0">
                <a:solidFill>
                  <a:schemeClr val="tx2"/>
                </a:solidFill>
              </a:rPr>
              <a:t>WHO – concurrent use of multiple medications</a:t>
            </a:r>
          </a:p>
          <a:p>
            <a:pPr marL="742950" indent="-742950" algn="l" rtl="0">
              <a:buAutoNum type="arabicPeriod"/>
            </a:pPr>
            <a:r>
              <a:rPr lang="en-US" sz="3600" b="1" dirty="0">
                <a:solidFill>
                  <a:schemeClr val="tx2"/>
                </a:solidFill>
              </a:rPr>
              <a:t>CDC – 5 or more medications (8 or more)</a:t>
            </a:r>
          </a:p>
          <a:p>
            <a:pPr marL="742950" indent="-742950" algn="l" rtl="0">
              <a:buAutoNum type="arabicPeriod"/>
            </a:pPr>
            <a:r>
              <a:rPr lang="en-US" sz="3600" b="1" dirty="0">
                <a:solidFill>
                  <a:schemeClr val="tx2"/>
                </a:solidFill>
              </a:rPr>
              <a:t>NHS – use of multiple medications by one individual – can be appropriate or inappropriate</a:t>
            </a:r>
          </a:p>
          <a:p>
            <a:pPr marL="742950" indent="-742950" algn="l" rtl="0">
              <a:buAutoNum type="arabicPeriod"/>
            </a:pPr>
            <a:endParaRPr lang="en-IL" sz="3600" b="1" dirty="0">
              <a:solidFill>
                <a:schemeClr val="tx2"/>
              </a:solidFill>
            </a:endParaRPr>
          </a:p>
        </p:txBody>
      </p:sp>
      <p:cxnSp>
        <p:nvCxnSpPr>
          <p:cNvPr id="8" name="Straight Connector 7">
            <a:extLst>
              <a:ext uri="{FF2B5EF4-FFF2-40B4-BE49-F238E27FC236}">
                <a16:creationId xmlns:a16="http://schemas.microsoft.com/office/drawing/2014/main" id="{2B91AA15-F47B-DAB0-1244-BD4FC790440A}"/>
              </a:ext>
            </a:extLst>
          </p:cNvPr>
          <p:cNvCxnSpPr>
            <a:cxnSpLocks/>
          </p:cNvCxnSpPr>
          <p:nvPr/>
        </p:nvCxnSpPr>
        <p:spPr>
          <a:xfrm>
            <a:off x="2166257" y="1651184"/>
            <a:ext cx="5225143"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80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8C485-032D-889E-40B9-3CD802FE7AD6}"/>
              </a:ext>
            </a:extLst>
          </p:cNvPr>
          <p:cNvPicPr>
            <a:picLocks noChangeAspect="1"/>
          </p:cNvPicPr>
          <p:nvPr/>
        </p:nvPicPr>
        <p:blipFill>
          <a:blip r:embed="rId2"/>
          <a:stretch>
            <a:fillRect/>
          </a:stretch>
        </p:blipFill>
        <p:spPr>
          <a:xfrm>
            <a:off x="3122893" y="185057"/>
            <a:ext cx="5946213" cy="6325756"/>
          </a:xfrm>
          <a:prstGeom prst="rect">
            <a:avLst/>
          </a:prstGeom>
        </p:spPr>
      </p:pic>
      <p:pic>
        <p:nvPicPr>
          <p:cNvPr id="6" name="Picture 5">
            <a:extLst>
              <a:ext uri="{FF2B5EF4-FFF2-40B4-BE49-F238E27FC236}">
                <a16:creationId xmlns:a16="http://schemas.microsoft.com/office/drawing/2014/main" id="{5C71FA8C-683B-364A-B427-6313BDCE5366}"/>
              </a:ext>
            </a:extLst>
          </p:cNvPr>
          <p:cNvPicPr>
            <a:picLocks noChangeAspect="1"/>
          </p:cNvPicPr>
          <p:nvPr/>
        </p:nvPicPr>
        <p:blipFill>
          <a:blip r:embed="rId3"/>
          <a:stretch>
            <a:fillRect/>
          </a:stretch>
        </p:blipFill>
        <p:spPr>
          <a:xfrm>
            <a:off x="674914" y="441088"/>
            <a:ext cx="2286000" cy="1169998"/>
          </a:xfrm>
          <a:prstGeom prst="rect">
            <a:avLst/>
          </a:prstGeom>
        </p:spPr>
      </p:pic>
      <p:sp>
        <p:nvSpPr>
          <p:cNvPr id="7" name="TextBox 6">
            <a:extLst>
              <a:ext uri="{FF2B5EF4-FFF2-40B4-BE49-F238E27FC236}">
                <a16:creationId xmlns:a16="http://schemas.microsoft.com/office/drawing/2014/main" id="{351B9A0D-DB31-EB6C-A434-2CE197B4FBB0}"/>
              </a:ext>
            </a:extLst>
          </p:cNvPr>
          <p:cNvSpPr txBox="1"/>
          <p:nvPr/>
        </p:nvSpPr>
        <p:spPr>
          <a:xfrm>
            <a:off x="881743" y="620486"/>
            <a:ext cx="1752600" cy="923330"/>
          </a:xfrm>
          <a:prstGeom prst="rect">
            <a:avLst/>
          </a:prstGeom>
          <a:solidFill>
            <a:schemeClr val="accent5">
              <a:lumMod val="75000"/>
            </a:schemeClr>
          </a:solidFill>
        </p:spPr>
        <p:txBody>
          <a:bodyPr wrap="square" rtlCol="0">
            <a:spAutoFit/>
          </a:bodyPr>
          <a:lstStyle/>
          <a:p>
            <a:pPr algn="l" rtl="0"/>
            <a:r>
              <a:rPr lang="en-US" dirty="0">
                <a:solidFill>
                  <a:schemeClr val="bg1"/>
                </a:solidFill>
              </a:rPr>
              <a:t>Improve life expectancy and QOL</a:t>
            </a:r>
            <a:endParaRPr lang="en-IL" dirty="0">
              <a:solidFill>
                <a:schemeClr val="bg1"/>
              </a:solidFill>
            </a:endParaRPr>
          </a:p>
        </p:txBody>
      </p:sp>
      <p:pic>
        <p:nvPicPr>
          <p:cNvPr id="8" name="Picture 7">
            <a:extLst>
              <a:ext uri="{FF2B5EF4-FFF2-40B4-BE49-F238E27FC236}">
                <a16:creationId xmlns:a16="http://schemas.microsoft.com/office/drawing/2014/main" id="{019F7DD5-F130-3FA9-AA74-57623A03C56E}"/>
              </a:ext>
            </a:extLst>
          </p:cNvPr>
          <p:cNvPicPr>
            <a:picLocks noChangeAspect="1"/>
          </p:cNvPicPr>
          <p:nvPr/>
        </p:nvPicPr>
        <p:blipFill>
          <a:blip r:embed="rId3"/>
          <a:stretch>
            <a:fillRect/>
          </a:stretch>
        </p:blipFill>
        <p:spPr>
          <a:xfrm>
            <a:off x="9069106" y="441088"/>
            <a:ext cx="2286000" cy="1169998"/>
          </a:xfrm>
          <a:prstGeom prst="rect">
            <a:avLst/>
          </a:prstGeom>
        </p:spPr>
      </p:pic>
      <p:sp>
        <p:nvSpPr>
          <p:cNvPr id="10" name="TextBox 9">
            <a:extLst>
              <a:ext uri="{FF2B5EF4-FFF2-40B4-BE49-F238E27FC236}">
                <a16:creationId xmlns:a16="http://schemas.microsoft.com/office/drawing/2014/main" id="{EEB70233-B83C-E218-D7AF-1DA83233AE28}"/>
              </a:ext>
            </a:extLst>
          </p:cNvPr>
          <p:cNvSpPr txBox="1"/>
          <p:nvPr/>
        </p:nvSpPr>
        <p:spPr>
          <a:xfrm>
            <a:off x="9297706" y="576943"/>
            <a:ext cx="1752600" cy="923330"/>
          </a:xfrm>
          <a:prstGeom prst="rect">
            <a:avLst/>
          </a:prstGeom>
          <a:solidFill>
            <a:schemeClr val="accent5">
              <a:lumMod val="75000"/>
            </a:schemeClr>
          </a:solidFill>
        </p:spPr>
        <p:txBody>
          <a:bodyPr wrap="square" rtlCol="0">
            <a:spAutoFit/>
          </a:bodyPr>
          <a:lstStyle/>
          <a:p>
            <a:pPr algn="l" rtl="0"/>
            <a:r>
              <a:rPr lang="en-US" dirty="0">
                <a:solidFill>
                  <a:schemeClr val="bg1"/>
                </a:solidFill>
              </a:rPr>
              <a:t>Risks and harm outweigh benefits</a:t>
            </a:r>
            <a:endParaRPr lang="en-IL" dirty="0">
              <a:solidFill>
                <a:schemeClr val="bg1"/>
              </a:solidFill>
            </a:endParaRPr>
          </a:p>
        </p:txBody>
      </p:sp>
      <p:pic>
        <p:nvPicPr>
          <p:cNvPr id="12" name="Picture 11">
            <a:extLst>
              <a:ext uri="{FF2B5EF4-FFF2-40B4-BE49-F238E27FC236}">
                <a16:creationId xmlns:a16="http://schemas.microsoft.com/office/drawing/2014/main" id="{82295D4F-2EE2-95A2-1EFF-015895CEDC25}"/>
              </a:ext>
            </a:extLst>
          </p:cNvPr>
          <p:cNvPicPr>
            <a:picLocks noChangeAspect="1"/>
          </p:cNvPicPr>
          <p:nvPr/>
        </p:nvPicPr>
        <p:blipFill>
          <a:blip r:embed="rId4"/>
          <a:stretch>
            <a:fillRect/>
          </a:stretch>
        </p:blipFill>
        <p:spPr>
          <a:xfrm>
            <a:off x="11355106" y="6030684"/>
            <a:ext cx="580005" cy="598715"/>
          </a:xfrm>
          <a:prstGeom prst="rect">
            <a:avLst/>
          </a:prstGeom>
        </p:spPr>
      </p:pic>
    </p:spTree>
    <p:extLst>
      <p:ext uri="{BB962C8B-B14F-4D97-AF65-F5344CB8AC3E}">
        <p14:creationId xmlns:p14="http://schemas.microsoft.com/office/powerpoint/2010/main" val="424804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01298-A00F-58DA-F977-5913EFFE908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09698E2-5BCA-C114-AD04-CF2D85FC3B5C}"/>
              </a:ext>
            </a:extLst>
          </p:cNvPr>
          <p:cNvPicPr>
            <a:picLocks noChangeAspect="1"/>
          </p:cNvPicPr>
          <p:nvPr/>
        </p:nvPicPr>
        <p:blipFill>
          <a:blip r:embed="rId3"/>
          <a:stretch>
            <a:fillRect/>
          </a:stretch>
        </p:blipFill>
        <p:spPr>
          <a:xfrm>
            <a:off x="794657" y="5932715"/>
            <a:ext cx="3556424" cy="653142"/>
          </a:xfrm>
          <a:prstGeom prst="rect">
            <a:avLst/>
          </a:prstGeom>
        </p:spPr>
      </p:pic>
      <p:pic>
        <p:nvPicPr>
          <p:cNvPr id="5" name="Picture 4">
            <a:extLst>
              <a:ext uri="{FF2B5EF4-FFF2-40B4-BE49-F238E27FC236}">
                <a16:creationId xmlns:a16="http://schemas.microsoft.com/office/drawing/2014/main" id="{A42E8E17-627F-D255-2636-82FEC26AB956}"/>
              </a:ext>
            </a:extLst>
          </p:cNvPr>
          <p:cNvPicPr>
            <a:picLocks noChangeAspect="1"/>
          </p:cNvPicPr>
          <p:nvPr/>
        </p:nvPicPr>
        <p:blipFill>
          <a:blip r:embed="rId4"/>
          <a:stretch>
            <a:fillRect/>
          </a:stretch>
        </p:blipFill>
        <p:spPr>
          <a:xfrm>
            <a:off x="794657" y="697675"/>
            <a:ext cx="10885714" cy="4993574"/>
          </a:xfrm>
          <a:prstGeom prst="rect">
            <a:avLst/>
          </a:prstGeom>
        </p:spPr>
      </p:pic>
      <p:pic>
        <p:nvPicPr>
          <p:cNvPr id="7" name="Picture 6">
            <a:extLst>
              <a:ext uri="{FF2B5EF4-FFF2-40B4-BE49-F238E27FC236}">
                <a16:creationId xmlns:a16="http://schemas.microsoft.com/office/drawing/2014/main" id="{F47A4117-4AFB-EE65-0AC3-0E7B00EC861A}"/>
              </a:ext>
            </a:extLst>
          </p:cNvPr>
          <p:cNvPicPr>
            <a:picLocks noChangeAspect="1"/>
          </p:cNvPicPr>
          <p:nvPr/>
        </p:nvPicPr>
        <p:blipFill>
          <a:blip r:embed="rId5"/>
          <a:stretch>
            <a:fillRect/>
          </a:stretch>
        </p:blipFill>
        <p:spPr>
          <a:xfrm>
            <a:off x="11355106" y="6030684"/>
            <a:ext cx="580005" cy="598715"/>
          </a:xfrm>
          <a:prstGeom prst="rect">
            <a:avLst/>
          </a:prstGeom>
        </p:spPr>
      </p:pic>
    </p:spTree>
    <p:extLst>
      <p:ext uri="{BB962C8B-B14F-4D97-AF65-F5344CB8AC3E}">
        <p14:creationId xmlns:p14="http://schemas.microsoft.com/office/powerpoint/2010/main" val="161527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56AB2-FEDF-632A-46B1-F8164614AA75}"/>
              </a:ext>
            </a:extLst>
          </p:cNvPr>
          <p:cNvPicPr>
            <a:picLocks noChangeAspect="1"/>
          </p:cNvPicPr>
          <p:nvPr/>
        </p:nvPicPr>
        <p:blipFill>
          <a:blip r:embed="rId2"/>
          <a:stretch>
            <a:fillRect/>
          </a:stretch>
        </p:blipFill>
        <p:spPr>
          <a:xfrm>
            <a:off x="0" y="0"/>
            <a:ext cx="12191999" cy="6858000"/>
          </a:xfrm>
          <a:prstGeom prst="rect">
            <a:avLst/>
          </a:prstGeom>
        </p:spPr>
      </p:pic>
      <p:pic>
        <p:nvPicPr>
          <p:cNvPr id="4" name="Picture 3">
            <a:extLst>
              <a:ext uri="{FF2B5EF4-FFF2-40B4-BE49-F238E27FC236}">
                <a16:creationId xmlns:a16="http://schemas.microsoft.com/office/drawing/2014/main" id="{FEBB35E3-8E54-9C51-CC22-D27113996EB3}"/>
              </a:ext>
            </a:extLst>
          </p:cNvPr>
          <p:cNvPicPr>
            <a:picLocks noChangeAspect="1"/>
          </p:cNvPicPr>
          <p:nvPr/>
        </p:nvPicPr>
        <p:blipFill>
          <a:blip r:embed="rId3"/>
          <a:stretch>
            <a:fillRect/>
          </a:stretch>
        </p:blipFill>
        <p:spPr>
          <a:xfrm>
            <a:off x="8472291" y="758198"/>
            <a:ext cx="2391652" cy="439230"/>
          </a:xfrm>
          <a:prstGeom prst="rect">
            <a:avLst/>
          </a:prstGeom>
        </p:spPr>
      </p:pic>
    </p:spTree>
    <p:extLst>
      <p:ext uri="{BB962C8B-B14F-4D97-AF65-F5344CB8AC3E}">
        <p14:creationId xmlns:p14="http://schemas.microsoft.com/office/powerpoint/2010/main" val="395390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0DE283-3055-2E4A-77AD-330725A1C7D8}"/>
              </a:ext>
            </a:extLst>
          </p:cNvPr>
          <p:cNvPicPr>
            <a:picLocks noChangeAspect="1"/>
          </p:cNvPicPr>
          <p:nvPr/>
        </p:nvPicPr>
        <p:blipFill>
          <a:blip r:embed="rId2"/>
          <a:stretch>
            <a:fillRect/>
          </a:stretch>
        </p:blipFill>
        <p:spPr>
          <a:xfrm>
            <a:off x="1442357" y="290301"/>
            <a:ext cx="9307286" cy="5950827"/>
          </a:xfrm>
          <a:prstGeom prst="rect">
            <a:avLst/>
          </a:prstGeom>
          <a:ln>
            <a:solidFill>
              <a:schemeClr val="accent5">
                <a:lumMod val="75000"/>
              </a:schemeClr>
            </a:solidFill>
          </a:ln>
          <a:effectLst>
            <a:glow rad="228600">
              <a:schemeClr val="accent3">
                <a:satMod val="175000"/>
                <a:alpha val="40000"/>
              </a:schemeClr>
            </a:glow>
          </a:effectLst>
        </p:spPr>
      </p:pic>
      <p:pic>
        <p:nvPicPr>
          <p:cNvPr id="4" name="Picture 3">
            <a:extLst>
              <a:ext uri="{FF2B5EF4-FFF2-40B4-BE49-F238E27FC236}">
                <a16:creationId xmlns:a16="http://schemas.microsoft.com/office/drawing/2014/main" id="{65D2AE5C-5A71-9E3E-4F95-D2825FE3CBCF}"/>
              </a:ext>
            </a:extLst>
          </p:cNvPr>
          <p:cNvPicPr>
            <a:picLocks noChangeAspect="1"/>
          </p:cNvPicPr>
          <p:nvPr/>
        </p:nvPicPr>
        <p:blipFill>
          <a:blip r:embed="rId3"/>
          <a:stretch>
            <a:fillRect/>
          </a:stretch>
        </p:blipFill>
        <p:spPr>
          <a:xfrm>
            <a:off x="9800348" y="6418770"/>
            <a:ext cx="2391652" cy="439230"/>
          </a:xfrm>
          <a:prstGeom prst="rect">
            <a:avLst/>
          </a:prstGeom>
        </p:spPr>
      </p:pic>
    </p:spTree>
    <p:extLst>
      <p:ext uri="{BB962C8B-B14F-4D97-AF65-F5344CB8AC3E}">
        <p14:creationId xmlns:p14="http://schemas.microsoft.com/office/powerpoint/2010/main" val="273640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0FDBF-3B5A-551A-1F78-ED4CF56F9D89}"/>
              </a:ext>
            </a:extLst>
          </p:cNvPr>
          <p:cNvPicPr>
            <a:picLocks noChangeAspect="1"/>
          </p:cNvPicPr>
          <p:nvPr/>
        </p:nvPicPr>
        <p:blipFill>
          <a:blip r:embed="rId2"/>
          <a:stretch>
            <a:fillRect/>
          </a:stretch>
        </p:blipFill>
        <p:spPr>
          <a:xfrm>
            <a:off x="2209800" y="116393"/>
            <a:ext cx="8066313" cy="6493188"/>
          </a:xfrm>
          <a:prstGeom prst="rect">
            <a:avLst/>
          </a:prstGeom>
        </p:spPr>
      </p:pic>
      <p:pic>
        <p:nvPicPr>
          <p:cNvPr id="6" name="Picture 5">
            <a:extLst>
              <a:ext uri="{FF2B5EF4-FFF2-40B4-BE49-F238E27FC236}">
                <a16:creationId xmlns:a16="http://schemas.microsoft.com/office/drawing/2014/main" id="{D85809FF-3E44-B5EE-5334-F12668A2FBEC}"/>
              </a:ext>
            </a:extLst>
          </p:cNvPr>
          <p:cNvPicPr>
            <a:picLocks noChangeAspect="1"/>
          </p:cNvPicPr>
          <p:nvPr/>
        </p:nvPicPr>
        <p:blipFill>
          <a:blip r:embed="rId3"/>
          <a:stretch>
            <a:fillRect/>
          </a:stretch>
        </p:blipFill>
        <p:spPr>
          <a:xfrm>
            <a:off x="2456761" y="5938222"/>
            <a:ext cx="2401677" cy="446183"/>
          </a:xfrm>
          <a:prstGeom prst="rect">
            <a:avLst/>
          </a:prstGeom>
        </p:spPr>
      </p:pic>
      <p:pic>
        <p:nvPicPr>
          <p:cNvPr id="7" name="Picture 6">
            <a:extLst>
              <a:ext uri="{FF2B5EF4-FFF2-40B4-BE49-F238E27FC236}">
                <a16:creationId xmlns:a16="http://schemas.microsoft.com/office/drawing/2014/main" id="{ABDE1D9F-3348-F84E-7193-0265FA0F84AE}"/>
              </a:ext>
            </a:extLst>
          </p:cNvPr>
          <p:cNvPicPr>
            <a:picLocks noChangeAspect="1"/>
          </p:cNvPicPr>
          <p:nvPr/>
        </p:nvPicPr>
        <p:blipFill>
          <a:blip r:embed="rId4"/>
          <a:stretch>
            <a:fillRect/>
          </a:stretch>
        </p:blipFill>
        <p:spPr>
          <a:xfrm>
            <a:off x="11355106" y="6030684"/>
            <a:ext cx="580005" cy="598715"/>
          </a:xfrm>
          <a:prstGeom prst="rect">
            <a:avLst/>
          </a:prstGeom>
        </p:spPr>
      </p:pic>
    </p:spTree>
    <p:extLst>
      <p:ext uri="{BB962C8B-B14F-4D97-AF65-F5344CB8AC3E}">
        <p14:creationId xmlns:p14="http://schemas.microsoft.com/office/powerpoint/2010/main" val="127943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B5813A-3996-8FD2-55E6-163A40E444C3}"/>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434626B-CBEC-D004-2F1C-53EA87C5EE20}"/>
              </a:ext>
            </a:extLst>
          </p:cNvPr>
          <p:cNvPicPr>
            <a:picLocks noChangeAspect="1"/>
          </p:cNvPicPr>
          <p:nvPr/>
        </p:nvPicPr>
        <p:blipFill>
          <a:blip r:embed="rId3"/>
          <a:stretch>
            <a:fillRect/>
          </a:stretch>
        </p:blipFill>
        <p:spPr>
          <a:xfrm>
            <a:off x="9310491" y="235684"/>
            <a:ext cx="2391652" cy="439230"/>
          </a:xfrm>
          <a:prstGeom prst="rect">
            <a:avLst/>
          </a:prstGeom>
        </p:spPr>
      </p:pic>
    </p:spTree>
    <p:extLst>
      <p:ext uri="{BB962C8B-B14F-4D97-AF65-F5344CB8AC3E}">
        <p14:creationId xmlns:p14="http://schemas.microsoft.com/office/powerpoint/2010/main" val="2721341921"/>
      </p:ext>
    </p:extLst>
  </p:cSld>
  <p:clrMapOvr>
    <a:masterClrMapping/>
  </p:clrMapOvr>
</p:sld>
</file>

<file path=ppt/theme/theme1.xml><?xml version="1.0" encoding="utf-8"?>
<a:theme xmlns:a="http://schemas.openxmlformats.org/drawingml/2006/main" name="1_Office Them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Light"/>
        <a:ea typeface=""/>
        <a:cs typeface="Calibri"/>
      </a:majorFont>
      <a:minorFont>
        <a:latin typeface="Calibri"/>
        <a:ea typeface=""/>
        <a:cs typeface="Calibri"/>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607</Words>
  <Application>Microsoft Macintosh PowerPoint</Application>
  <PresentationFormat>Breitbild</PresentationFormat>
  <Paragraphs>100</Paragraphs>
  <Slides>27</Slides>
  <Notes>4</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27</vt:i4>
      </vt:variant>
    </vt:vector>
  </HeadingPairs>
  <TitlesOfParts>
    <vt:vector size="37" baseType="lpstr">
      <vt:lpstr>AdvOT569473da</vt:lpstr>
      <vt:lpstr>ArialNarrow</vt:lpstr>
      <vt:lpstr>Calibri</vt:lpstr>
      <vt:lpstr>AdvOT569473da+20</vt:lpstr>
      <vt:lpstr>Calibri Light</vt:lpstr>
      <vt:lpstr>ArialNarrow-Bold</vt:lpstr>
      <vt:lpstr>AdvOTf2679e53.I</vt:lpstr>
      <vt:lpstr>Arial</vt:lpstr>
      <vt:lpstr>Cambria</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Number of daily drugs in &gt;65yo in Israel</vt:lpstr>
      <vt:lpstr>PowerPoint-Präsentation</vt:lpstr>
      <vt:lpstr>PowerPoint-Präsentation</vt:lpstr>
      <vt:lpstr>Policy initiatives re: polypharmacy in Israel</vt:lpstr>
      <vt:lpstr>PowerPoint-Präsentation</vt:lpstr>
      <vt:lpstr>PowerPoint-Präsentation</vt:lpstr>
      <vt:lpstr>PowerPoint-Präsentation</vt:lpstr>
      <vt:lpstr>PowerPoint-Präsentation</vt:lpstr>
      <vt:lpstr>PowerPoint-Präsentation</vt:lpstr>
      <vt:lpstr>Maccabi Healthcare Services </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2020-10-26T21:15:02Z</dcterms:created>
  <dcterms:modified xsi:type="dcterms:W3CDTF">2025-03-11T05:07:43Z</dcterms:modified>
</cp:coreProperties>
</file>