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792" r:id="rId3"/>
    <p:sldId id="783" r:id="rId4"/>
    <p:sldId id="784" r:id="rId5"/>
    <p:sldId id="785" r:id="rId6"/>
    <p:sldId id="795" r:id="rId7"/>
    <p:sldId id="796" r:id="rId8"/>
    <p:sldId id="797" r:id="rId9"/>
    <p:sldId id="799" r:id="rId10"/>
    <p:sldId id="812" r:id="rId11"/>
    <p:sldId id="813" r:id="rId12"/>
    <p:sldId id="814" r:id="rId13"/>
    <p:sldId id="822" r:id="rId14"/>
    <p:sldId id="823" r:id="rId15"/>
    <p:sldId id="824" r:id="rId16"/>
    <p:sldId id="825" r:id="rId17"/>
    <p:sldId id="858" r:id="rId18"/>
    <p:sldId id="860" r:id="rId19"/>
    <p:sldId id="862" r:id="rId20"/>
    <p:sldId id="863" r:id="rId21"/>
    <p:sldId id="794" r:id="rId22"/>
    <p:sldId id="868" r:id="rId23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DDD"/>
    <a:srgbClr val="FFE3C0"/>
    <a:srgbClr val="FF8E53"/>
    <a:srgbClr val="ECEEEF"/>
    <a:srgbClr val="777274"/>
    <a:srgbClr val="DB0D17"/>
    <a:srgbClr val="66FF33"/>
    <a:srgbClr val="F1F2F2"/>
    <a:srgbClr val="E6E7E8"/>
    <a:srgbClr val="FFB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595"/>
  </p:normalViewPr>
  <p:slideViewPr>
    <p:cSldViewPr>
      <p:cViewPr varScale="1">
        <p:scale>
          <a:sx n="102" d="100"/>
          <a:sy n="102" d="100"/>
        </p:scale>
        <p:origin x="17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0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4A7030-5853-074F-8A64-35A1C718CC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2500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043344-3227-A44C-8777-4B4AB0E877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457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2038D-B236-444E-8DBE-3AA209422F35}" type="slidenum">
              <a:rPr lang="de-DE"/>
              <a:pPr/>
              <a:t>1</a:t>
            </a:fld>
            <a:endParaRPr lang="de-DE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AT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sz="1400">
                <a:latin typeface="Times New Roman" charset="0"/>
                <a:ea typeface="ＭＳ Ｐゴシック" charset="0"/>
                <a:cs typeface="ＭＳ Ｐゴシック" charset="0"/>
              </a:rPr>
              <a:t>Wegen der offensichtlichen Problematik der inadäquaten Therapien bei Multimorbidität – wenn spezifische Krankheiten einzeln leitliniengerecht behandeltt werden und dann additiv Überbehandlung od. Fehlbehandlung entseht, bzw. aus quasi Resignation Unterbehandlung, proklamierten Mary Tinetti und Terri Fried das </a:t>
            </a:r>
            <a:r>
              <a:rPr lang="de-AT" sz="1400" b="1">
                <a:latin typeface="Times New Roman" charset="0"/>
                <a:ea typeface="ＭＳ Ｐゴシック" charset="0"/>
                <a:cs typeface="ＭＳ Ｐゴシック" charset="0"/>
              </a:rPr>
              <a:t>Ende der Krankheitsära</a:t>
            </a:r>
            <a:r>
              <a:rPr lang="de-AT" sz="1400">
                <a:latin typeface="Times New Roman" charset="0"/>
                <a:ea typeface="ＭＳ Ｐゴシック" charset="0"/>
                <a:cs typeface="ＭＳ Ｐゴシック" charset="0"/>
              </a:rPr>
              <a:t>…</a:t>
            </a:r>
          </a:p>
          <a:p>
            <a:endParaRPr lang="de-DE" sz="1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de-AT" sz="1400">
                <a:latin typeface="Times New Roman" charset="0"/>
                <a:ea typeface="ＭＳ Ｐゴシック" charset="0"/>
                <a:cs typeface="ＭＳ Ｐゴシック" charset="0"/>
              </a:rPr>
              <a:t>Sie meinen, daß </a:t>
            </a:r>
            <a:r>
              <a:rPr lang="de-AT" sz="1400" i="1">
                <a:latin typeface="Times New Roman" charset="0"/>
                <a:ea typeface="ＭＳ Ｐゴシック" charset="0"/>
                <a:cs typeface="ＭＳ Ｐゴシック" charset="0"/>
              </a:rPr>
              <a:t>“A primary focus on disease, given the changed health needs of patients” </a:t>
            </a:r>
            <a:r>
              <a:rPr lang="de-AT" sz="1400">
                <a:latin typeface="Times New Roman" charset="0"/>
                <a:ea typeface="ＭＳ Ｐゴシック" charset="0"/>
                <a:cs typeface="ＭＳ Ｐゴシック" charset="0"/>
              </a:rPr>
              <a:t>unbbeabsichtigt zur </a:t>
            </a:r>
            <a:r>
              <a:rPr lang="de-AT" sz="1400" b="1">
                <a:latin typeface="Times New Roman" charset="0"/>
                <a:ea typeface="ＭＳ Ｐゴシック" charset="0"/>
                <a:cs typeface="ＭＳ Ｐゴシック" charset="0"/>
              </a:rPr>
              <a:t>Unter-, Über od, Fehlbehandlung </a:t>
            </a:r>
            <a:r>
              <a:rPr lang="de-AT" sz="1400">
                <a:latin typeface="Times New Roman" charset="0"/>
                <a:ea typeface="ＭＳ Ｐゴシック" charset="0"/>
                <a:cs typeface="ＭＳ Ｐゴシック" charset="0"/>
              </a:rPr>
              <a:t>führt</a:t>
            </a:r>
            <a:r>
              <a:rPr lang="de-AT" sz="1400" i="1">
                <a:latin typeface="Times New Roman" charset="0"/>
                <a:ea typeface="ＭＳ Ｐゴシック" charset="0"/>
                <a:cs typeface="ＭＳ Ｐゴシック" charset="0"/>
              </a:rPr>
              <a:t>… </a:t>
            </a:r>
            <a:endParaRPr lang="de-AT" sz="1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de-AT" sz="1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de-AT" sz="1400">
                <a:latin typeface="Times New Roman" charset="0"/>
                <a:ea typeface="ＭＳ Ｐゴシック" charset="0"/>
                <a:cs typeface="ＭＳ Ｐゴシック" charset="0"/>
              </a:rPr>
              <a:t>In deren Verständnis entsteht “</a:t>
            </a:r>
            <a:r>
              <a:rPr lang="de-AT" altLang="ja-JP" sz="1400" b="1">
                <a:latin typeface="Times New Roman" charset="0"/>
                <a:ea typeface="ＭＳ Ｐゴシック" charset="0"/>
                <a:cs typeface="ＭＳ Ｐゴシック" charset="0"/>
              </a:rPr>
              <a:t>Unterbehandlung</a:t>
            </a:r>
            <a:r>
              <a:rPr lang="de-AT" sz="14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de-AT" altLang="ja-JP" sz="1400">
                <a:latin typeface="Times New Roman" charset="0"/>
                <a:ea typeface="ＭＳ Ｐゴシック" charset="0"/>
                <a:cs typeface="ＭＳ Ｐゴシック" charset="0"/>
              </a:rPr>
              <a:t> durch das Nicht-Behandeln von Pat. die nicht die klassischen diagnostischen Kriterien spezieller Krankheiten erfüllen…</a:t>
            </a:r>
          </a:p>
          <a:p>
            <a:endParaRPr lang="de-AT" sz="1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de-AT" sz="1400">
                <a:latin typeface="Times New Roman" charset="0"/>
                <a:ea typeface="ＭＳ Ｐゴシック" charset="0"/>
                <a:cs typeface="ＭＳ Ｐゴシック" charset="0"/>
              </a:rPr>
              <a:t>„</a:t>
            </a:r>
            <a:r>
              <a:rPr lang="de-AT" sz="1400" b="1">
                <a:latin typeface="Times New Roman" charset="0"/>
                <a:ea typeface="ＭＳ Ｐゴシック" charset="0"/>
                <a:cs typeface="ＭＳ Ｐゴシック" charset="0"/>
              </a:rPr>
              <a:t>Unterbehandlung</a:t>
            </a:r>
            <a:r>
              <a:rPr lang="de-AT" sz="1400">
                <a:latin typeface="Times New Roman" charset="0"/>
                <a:ea typeface="ＭＳ Ｐゴシック" charset="0"/>
                <a:cs typeface="ＭＳ Ｐゴシック" charset="0"/>
              </a:rPr>
              <a:t>“ kann auch entstehen, wenn nicht-biologische ursächliche Faktoren von Krankheiten nicht beachtet werden, weil nur die klassischen biologischen Determinanten von Krankheiten betont werden... </a:t>
            </a:r>
          </a:p>
          <a:p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sz="14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FC538A-106D-3143-979D-664E72186D26}" type="slidenum">
              <a:rPr lang="de-DE" sz="1200">
                <a:latin typeface="Times New Roman" charset="0"/>
              </a:rPr>
              <a:pPr eaLnBrk="1" hangingPunct="1"/>
              <a:t>3</a:t>
            </a:fld>
            <a:endParaRPr lang="de-DE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AT" sz="1400" b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8F3DBB-E2D5-3E40-BD3B-329ED9AE4748}" type="slidenum">
              <a:rPr lang="de-DE" sz="1200">
                <a:latin typeface="Times New Roman" charset="0"/>
              </a:rPr>
              <a:pPr eaLnBrk="1" hangingPunct="1"/>
              <a:t>4</a:t>
            </a:fld>
            <a:endParaRPr lang="de-DE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sz="1400">
                <a:latin typeface="Times New Roman" charset="0"/>
                <a:ea typeface="ＭＳ Ｐゴシック" charset="0"/>
                <a:cs typeface="ＭＳ Ｐゴシック" charset="0"/>
              </a:rPr>
              <a:t>Welche Strategien könnten helfen, die Probleme der “krankheitsorientierten Ära zu überwinden?</a:t>
            </a:r>
          </a:p>
          <a:p>
            <a:endParaRPr lang="de-AT" sz="1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de-AT" sz="1400">
                <a:latin typeface="Times New Roman" charset="0"/>
                <a:ea typeface="ＭＳ Ｐゴシック" charset="0"/>
                <a:cs typeface="ＭＳ Ｐゴシック" charset="0"/>
              </a:rPr>
              <a:t>Multidisziplinäre geriatrische Teams, die funktionelle Probleme erkennen und behandeln – auf der Basis des Geriatrischen Assesments…</a:t>
            </a:r>
          </a:p>
          <a:p>
            <a:pPr>
              <a:buFontTx/>
              <a:buChar char="•"/>
            </a:pPr>
            <a:r>
              <a:rPr lang="de-AT" sz="1400">
                <a:latin typeface="Times New Roman" charset="0"/>
                <a:ea typeface="ＭＳ Ｐゴシック" charset="0"/>
                <a:cs typeface="ＭＳ Ｐゴシック" charset="0"/>
              </a:rPr>
              <a:t>In die Geriarie integrierte Palliative Care </a:t>
            </a:r>
          </a:p>
          <a:p>
            <a:pPr>
              <a:buFontTx/>
              <a:buChar char="•"/>
            </a:pPr>
            <a:r>
              <a:rPr lang="de-AT" sz="1400">
                <a:latin typeface="Times New Roman" charset="0"/>
                <a:ea typeface="ＭＳ Ｐゴシック" charset="0"/>
                <a:cs typeface="ＭＳ Ｐゴシック" charset="0"/>
              </a:rPr>
              <a:t>Radikale Patientenorientierung…</a:t>
            </a: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26066B-9A2D-8745-89F8-3C3C1668BDD1}" type="slidenum">
              <a:rPr lang="de-DE" sz="1200">
                <a:latin typeface="Times New Roman" charset="0"/>
              </a:rPr>
              <a:pPr eaLnBrk="1" hangingPunct="1"/>
              <a:t>5</a:t>
            </a:fld>
            <a:endParaRPr lang="de-DE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>
                <a:latin typeface="Times New Roman" charset="0"/>
                <a:ea typeface="ＭＳ Ｐゴシック" charset="0"/>
                <a:cs typeface="ＭＳ Ｐゴシック" charset="0"/>
              </a:rPr>
              <a:t>Berücksichtigen den österreichischen AM Markt und österreichisches Verschreibungsverhalten</a:t>
            </a:r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837084-1102-9940-9B0D-CC54586C2B71}" type="slidenum">
              <a:rPr lang="de-AT" sz="1200">
                <a:latin typeface="Times New Roman" charset="0"/>
              </a:rPr>
              <a:pPr eaLnBrk="1" hangingPunct="1"/>
              <a:t>11</a:t>
            </a:fld>
            <a:endParaRPr lang="de-AT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>
                <a:latin typeface="Times New Roman" charset="0"/>
                <a:ea typeface="ＭＳ Ｐゴシック" charset="0"/>
                <a:cs typeface="ＭＳ Ｐゴシック" charset="0"/>
              </a:rPr>
              <a:t>National expert panel list in german-speaking-countries emerged because of significant differences in prescription habits between the countries. It tend to do the same job as the beer`s list, but is tailored for the national characteristics of prescription. Prescibing the reviewed drugs with marks in the backward manner you can estimate the value of each drug.</a:t>
            </a:r>
          </a:p>
          <a:p>
            <a:endParaRPr lang="de-A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BFA2F3-6B26-2B4E-8736-3A7B4A2D043E}" type="slidenum">
              <a:rPr lang="de-AT" sz="1200">
                <a:latin typeface="Times New Roman" charset="0"/>
              </a:rPr>
              <a:pPr eaLnBrk="1" hangingPunct="1"/>
              <a:t>12</a:t>
            </a:fld>
            <a:endParaRPr lang="de-AT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A36A2E2-D987-A048-BE8A-1F31CAF6066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C6800-E166-CF4E-A02A-D67357C3530D}" type="datetime1">
              <a:rPr lang="de-AT" smtClean="0"/>
              <a:t>12.03.25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Thomas Frühwald, Polypharmacy - A Geriatric Perspective, 2025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1F57A58-F270-BF49-8A9F-19EE8A49702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F423A-8895-EA4E-B8A1-18024DDDE254}" type="datetime1">
              <a:rPr lang="de-AT" smtClean="0"/>
              <a:t>12.03.25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Thomas Frühwald, Polypharmacy - A Geriatric Perspective, 2025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791200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7912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991F752-77D0-CC4F-8C2D-5610DD1A4E8F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7A034-C8A7-1840-A2D1-C3909A992170}" type="datetime1">
              <a:rPr lang="de-AT" smtClean="0"/>
              <a:t>12.03.25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Thomas Frühwald, Polypharmacy - A Geriatric Perspective, 2025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77366877-3849-604A-800A-9C5DF87FD47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9BAD7-A315-E44B-9E7D-0A8CDBCE5416}" type="datetime1">
              <a:rPr lang="de-AT" smtClean="0"/>
              <a:t>12.03.25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Thomas Frühwald, Polypharmacy - A Geriatric Perspective, 2025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C7D9F17-CC64-6543-9879-59A1D9BF20E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5226A-99F9-FE4E-AF4D-D773AECEE76B}" type="datetime1">
              <a:rPr lang="de-AT" smtClean="0"/>
              <a:t>12.03.25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Thomas Frühwald, Polypharmacy - A Geriatric Perspective, 2025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9701597-59A8-3B40-836D-5C4C53C0113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20A86-237A-0B45-91D0-36F9783990F6}" type="datetime1">
              <a:rPr lang="de-AT" smtClean="0"/>
              <a:t>12.03.25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Thomas Frühwald, Polypharmacy - A Geriatric Perspective, 2025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7D830D1-661F-1941-A2FA-F24F4D8B8EB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89662-FF0C-9B49-84F7-78650D6C0B93}" type="datetime1">
              <a:rPr lang="de-AT" smtClean="0"/>
              <a:t>12.03.25</a:t>
            </a:fld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Thomas Frühwald, Polypharmacy - A Geriatric Perspective, 2025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2A83590-880D-EB4E-93E8-5ED07F29283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A1F0B-F89B-524B-9408-40899D507129}" type="datetime1">
              <a:rPr lang="de-AT" smtClean="0"/>
              <a:t>12.03.25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Thomas Frühwald, Polypharmacy - A Geriatric Perspective, 2025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A754822-C0E2-404E-BF56-AEC40F92805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6FC86-A7A2-2847-B6CA-1AFC9198C95F}" type="datetime1">
              <a:rPr lang="de-AT" smtClean="0"/>
              <a:t>12.03.25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Thomas Frühwald, Polypharmacy - A Geriatric Perspective, 2025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B216E5A-D61C-3E43-8414-2702752B25B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E21E0-20B0-8940-A532-1CDCE7C7026C}" type="datetime1">
              <a:rPr lang="de-AT" smtClean="0"/>
              <a:t>12.03.25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Thomas Frühwald, Polypharmacy - A Geriatric Perspective, 2025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048E68C9-FE08-5F48-B12D-A6E7DC573B3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B5817-3CE2-0F4C-B95D-43BA8FC2F469}" type="datetime1">
              <a:rPr lang="de-AT" smtClean="0"/>
              <a:t>12.03.25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Thomas Frühwald, Polypharmacy - A Geriatric Perspective, 2025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4876800" y="3733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6294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800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 Narrow" pitchFamily="-108" charset="0"/>
              </a:defRPr>
            </a:lvl1pPr>
          </a:lstStyle>
          <a:p>
            <a:r>
              <a:rPr lang="de-DE" dirty="0"/>
              <a:t>Seite </a:t>
            </a:r>
            <a:fld id="{5511B5EE-3167-3249-86C5-0C0566AA421B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6294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800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 Narrow" pitchFamily="-108" charset="0"/>
              </a:defRPr>
            </a:lvl1pPr>
          </a:lstStyle>
          <a:p>
            <a:fld id="{4AA2F76C-B0CA-574B-AC09-8F432B756400}" type="datetime1">
              <a:rPr lang="de-AT" smtClean="0"/>
              <a:t>12.03.25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172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Arial Narrow" pitchFamily="-108" charset="0"/>
              </a:defRPr>
            </a:lvl1pPr>
          </a:lstStyle>
          <a:p>
            <a:r>
              <a:rPr lang="de-DE"/>
              <a:t>Thomas Frühwald, Polypharmacy - A Geriatric Perspective, 2025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08" charset="2"/>
        <a:buChar char="ü"/>
        <a:defRPr sz="20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8" charset="2"/>
        <a:buChar char="Ø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8" charset="2"/>
        <a:buChar char="ð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09" charset="2"/>
        <a:buChar char="ð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09" charset="2"/>
        <a:buChar char="ð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09" charset="2"/>
        <a:buChar char="ð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09" charset="2"/>
        <a:buChar char="ð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00200"/>
            <a:ext cx="8382000" cy="1981200"/>
          </a:xfrm>
          <a:solidFill>
            <a:srgbClr val="AAE2C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de-DE" sz="2800" dirty="0" err="1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Polypharmacy</a:t>
            </a:r>
            <a:br>
              <a:rPr lang="de-DE" sz="24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de-DE" sz="24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A </a:t>
            </a:r>
            <a:r>
              <a:rPr lang="de-DE" sz="2400" dirty="0" err="1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Geriatric</a:t>
            </a:r>
            <a:r>
              <a:rPr lang="de-DE" sz="24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Perspective</a:t>
            </a:r>
            <a:endParaRPr lang="de-DE" sz="2400" b="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005064"/>
            <a:ext cx="6552728" cy="1440160"/>
          </a:xfrm>
          <a:solidFill>
            <a:srgbClr val="AAE2CA"/>
          </a:solidFill>
          <a:ln>
            <a:solidFill>
              <a:srgbClr val="00CC99"/>
            </a:solidFill>
          </a:ln>
        </p:spPr>
        <p:txBody>
          <a:bodyPr/>
          <a:lstStyle/>
          <a:p>
            <a:pPr marL="533400" indent="-533400" eaLnBrk="1" hangingPunct="1">
              <a:lnSpc>
                <a:spcPct val="75000"/>
              </a:lnSpc>
            </a:pPr>
            <a:r>
              <a:rPr lang="de-DE" sz="2000" b="1" dirty="0">
                <a:ea typeface="ＭＳ Ｐゴシック" pitchFamily="-108" charset="-128"/>
                <a:cs typeface="ＭＳ Ｐゴシック" pitchFamily="-108" charset="-128"/>
              </a:rPr>
              <a:t>Thomas Frühwald</a:t>
            </a:r>
          </a:p>
          <a:p>
            <a:pPr marL="533400" indent="-533400" eaLnBrk="1" hangingPunct="1">
              <a:lnSpc>
                <a:spcPct val="75000"/>
              </a:lnSpc>
            </a:pPr>
            <a:endParaRPr lang="de-DE" sz="2800" b="1" dirty="0">
              <a:ea typeface="ＭＳ Ｐゴシック" pitchFamily="-108" charset="-128"/>
              <a:cs typeface="ＭＳ Ｐゴシック" pitchFamily="-108" charset="-128"/>
            </a:endParaRPr>
          </a:p>
          <a:p>
            <a:pPr marL="533400" indent="-533400" eaLnBrk="1" hangingPunct="1">
              <a:lnSpc>
                <a:spcPct val="75000"/>
              </a:lnSpc>
            </a:pPr>
            <a:r>
              <a:rPr lang="de-DE" sz="2000" b="1" dirty="0">
                <a:ea typeface="ＭＳ Ｐゴシック" pitchFamily="-108" charset="-128"/>
                <a:cs typeface="ＭＳ Ｐゴシック" pitchFamily="-108" charset="-128"/>
              </a:rPr>
              <a:t>NGO Committee on Ageing</a:t>
            </a:r>
          </a:p>
          <a:p>
            <a:pPr marL="533400" indent="-533400" eaLnBrk="1" hangingPunct="1">
              <a:lnSpc>
                <a:spcPct val="75000"/>
              </a:lnSpc>
            </a:pPr>
            <a:r>
              <a:rPr lang="de-DE" sz="2000" b="1" dirty="0">
                <a:ea typeface="ＭＳ Ｐゴシック" pitchFamily="-108" charset="-128"/>
                <a:cs typeface="ＭＳ Ｐゴシック" pitchFamily="-108" charset="-128"/>
              </a:rPr>
              <a:t>United </a:t>
            </a:r>
            <a:r>
              <a:rPr lang="de-DE" sz="2000" b="1" dirty="0" err="1">
                <a:ea typeface="ＭＳ Ｐゴシック" pitchFamily="-108" charset="-128"/>
                <a:cs typeface="ＭＳ Ｐゴシック" pitchFamily="-108" charset="-128"/>
              </a:rPr>
              <a:t>Nations</a:t>
            </a:r>
            <a:r>
              <a:rPr lang="de-DE" sz="2000" b="1" dirty="0">
                <a:ea typeface="ＭＳ Ｐゴシック" pitchFamily="-108" charset="-128"/>
                <a:cs typeface="ＭＳ Ｐゴシック" pitchFamily="-108" charset="-128"/>
              </a:rPr>
              <a:t> Vienna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908925" y="536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92138" y="5792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de-AT">
              <a:latin typeface="Arial" pitchFamily="-108" charset="0"/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6170613" y="5911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de-AT">
              <a:latin typeface="Arial" pitchFamily="-108" charset="0"/>
            </a:endParaRP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2057400" y="5889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de-AT">
              <a:latin typeface="Arial" pitchFamily="-10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41400" y="62103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AF6BB0-C6E1-6A24-EF7C-7896D313A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5538132"/>
            <a:ext cx="1396282" cy="12032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14400"/>
          </a:xfrm>
        </p:spPr>
        <p:txBody>
          <a:bodyPr/>
          <a:lstStyle/>
          <a:p>
            <a:r>
              <a:rPr lang="de-AT" sz="2400">
                <a:latin typeface="Arial" charset="0"/>
                <a:ea typeface="ＭＳ Ｐゴシック" charset="0"/>
                <a:cs typeface="ＭＳ Ｐゴシック" charset="0"/>
              </a:rPr>
              <a:t>Austrian PIM List</a:t>
            </a:r>
            <a:br>
              <a:rPr lang="de-AT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1600" b="0" i="1">
                <a:latin typeface="Arial" charset="0"/>
                <a:ea typeface="ＭＳ Ｐゴシック" charset="0"/>
                <a:cs typeface="ＭＳ Ｐゴシック" charset="0"/>
              </a:rPr>
              <a:t>Mann E, Böhmdorfer B, Frühwald T, Roller-Wirnsberger RE, Dovjak P et al. </a:t>
            </a:r>
            <a:br>
              <a:rPr lang="de-DE" sz="1600" b="0" i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1600" b="0" i="1">
                <a:latin typeface="Arial" charset="0"/>
                <a:ea typeface="ＭＳ Ｐゴシック" charset="0"/>
                <a:cs typeface="ＭＳ Ｐゴシック" charset="0"/>
              </a:rPr>
              <a:t>Potentially inappropriate medication in geriatric patients: the Austrian consensus panel list. Wiener Klin. Wochenschrift. 2012;124(5–6):160–9.</a:t>
            </a:r>
            <a:endParaRPr lang="de-DE" sz="1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9635" name="Inhaltsplatzhalter 5" descr="PIM Austria. Mann E et al, WKW 201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4762" r="7323" b="69841"/>
          <a:stretch>
            <a:fillRect/>
          </a:stretch>
        </p:blipFill>
        <p:spPr>
          <a:xfrm>
            <a:off x="457200" y="1524000"/>
            <a:ext cx="8077200" cy="4191000"/>
          </a:xfrm>
          <a:ln w="19050" cap="flat">
            <a:solidFill>
              <a:srgbClr val="00CC99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6963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F6FEF6D2-641F-5D4B-9FB7-E7373723103A}" type="slidenum">
              <a:rPr lang="de-DE" sz="1000">
                <a:latin typeface="Arial Narrow" charset="0"/>
              </a:rPr>
              <a:pPr eaLnBrk="1" hangingPunct="1"/>
              <a:t>10</a:t>
            </a:fld>
            <a:endParaRPr lang="de-DE" sz="1000">
              <a:latin typeface="Arial Narrow" charset="0"/>
            </a:endParaRPr>
          </a:p>
        </p:txBody>
      </p:sp>
      <p:sp>
        <p:nvSpPr>
          <p:cNvPr id="69637" name="Fußzeilenplatzhalt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143000"/>
          </a:xfrm>
        </p:spPr>
        <p:txBody>
          <a:bodyPr/>
          <a:lstStyle/>
          <a:p>
            <a:r>
              <a:rPr lang="de-AT" sz="2400">
                <a:latin typeface="Arial" charset="0"/>
                <a:ea typeface="ＭＳ Ｐゴシック" charset="0"/>
                <a:cs typeface="ＭＳ Ｐゴシック" charset="0"/>
              </a:rPr>
              <a:t>Austrian PIM List</a:t>
            </a:r>
            <a:br>
              <a:rPr lang="de-AT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1600" b="0" i="1">
                <a:latin typeface="Arial" charset="0"/>
                <a:ea typeface="ＭＳ Ｐゴシック" charset="0"/>
                <a:cs typeface="ＭＳ Ｐゴシック" charset="0"/>
              </a:rPr>
              <a:t>Mann E, Böhmdorfer B, Frühwald T, Roller-Wirnsberger RE, Dovjak P et al. </a:t>
            </a:r>
            <a:br>
              <a:rPr lang="de-DE" sz="1600" b="0" i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1600" b="0" i="1">
                <a:latin typeface="Arial" charset="0"/>
                <a:ea typeface="ＭＳ Ｐゴシック" charset="0"/>
                <a:cs typeface="ＭＳ Ｐゴシック" charset="0"/>
              </a:rPr>
              <a:t>Potentially inappropriate medication in geriatric patients: the Austrian consensus panel list. Wiener Klin. Wochenschrift. 2012;124(5–6):160–9.</a:t>
            </a:r>
            <a:endParaRPr lang="de-AT" sz="1600" b="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19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66700" indent="-266700">
              <a:spcBef>
                <a:spcPts val="1075"/>
              </a:spcBef>
            </a:pP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explicit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list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drugs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preferrably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not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be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prescribed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older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de-AT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(Mann et al, 2012)</a:t>
            </a:r>
          </a:p>
          <a:p>
            <a:pPr marL="266700" indent="-266700">
              <a:spcBef>
                <a:spcPts val="1075"/>
              </a:spcBef>
            </a:pP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panel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8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experts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clinical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geriatric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medicine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266700" indent="-266700">
              <a:spcBef>
                <a:spcPts val="1075"/>
              </a:spcBef>
            </a:pP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two-round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Delphi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process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266700" indent="-266700">
              <a:spcBef>
                <a:spcPts val="1075"/>
              </a:spcBef>
            </a:pP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judging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appropriateness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drugs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using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 5-point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Likert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scale</a:t>
            </a:r>
            <a:endParaRPr lang="de-AT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66700" indent="-266700">
              <a:spcBef>
                <a:spcPts val="1075"/>
              </a:spcBef>
            </a:pP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original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list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modelled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after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German PRISCUS List                            </a:t>
            </a:r>
            <a:r>
              <a:rPr lang="de-AT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de-DE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Holt S, </a:t>
            </a:r>
            <a:r>
              <a:rPr lang="de-DE" sz="1600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Schmiedl</a:t>
            </a:r>
            <a:r>
              <a:rPr lang="de-DE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S, </a:t>
            </a:r>
            <a:r>
              <a:rPr lang="de-DE" sz="1600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Thürmann</a:t>
            </a:r>
            <a:r>
              <a:rPr lang="de-DE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PA. </a:t>
            </a:r>
            <a:r>
              <a:rPr lang="de-AT" sz="1600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Potentially</a:t>
            </a:r>
            <a:r>
              <a:rPr lang="de-AT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1600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Inappropriate</a:t>
            </a:r>
            <a:r>
              <a:rPr lang="de-AT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1600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Medications</a:t>
            </a:r>
            <a:r>
              <a:rPr lang="de-AT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de-AT" sz="1600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AT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1600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Elderly</a:t>
            </a:r>
            <a:r>
              <a:rPr lang="de-AT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 The PRISCUS List. </a:t>
            </a:r>
            <a:r>
              <a:rPr lang="de-DE" sz="1600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Dtsch</a:t>
            </a:r>
            <a:r>
              <a:rPr lang="de-DE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600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Ärztebl</a:t>
            </a:r>
            <a:r>
              <a:rPr lang="de-DE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1600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Int</a:t>
            </a:r>
            <a:r>
              <a:rPr lang="de-DE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2010; 107(31-32): 543-51)</a:t>
            </a:r>
            <a:endParaRPr lang="de-AT" sz="1600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66700" indent="-266700">
              <a:spcBef>
                <a:spcPts val="1075"/>
              </a:spcBef>
            </a:pP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final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list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73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drugs</a:t>
            </a:r>
            <a:endParaRPr lang="de-AT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66700" indent="-266700">
              <a:spcBef>
                <a:spcPts val="1175"/>
              </a:spcBef>
            </a:pP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expert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consensus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absolute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contraindication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obligatory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weighing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potential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risks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and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benefits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de-AT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Font typeface="Wingdings" charset="0"/>
              <a:buNone/>
            </a:pPr>
            <a:endParaRPr lang="de-AT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457200" lvl="1" indent="0">
              <a:buFont typeface="Wingdings" charset="0"/>
              <a:buNone/>
            </a:pPr>
            <a:endParaRPr lang="de-AT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0660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2362200" y="6324600"/>
            <a:ext cx="4191000" cy="38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000" b="0">
                <a:latin typeface="Arial Narrow" charset="0"/>
              </a:rPr>
              <a:t>Thomas Frühwald, Polypharmacy - A Geriatric Perspective, 2025</a:t>
            </a:r>
          </a:p>
        </p:txBody>
      </p:sp>
      <p:sp>
        <p:nvSpPr>
          <p:cNvPr id="7066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130AF8C4-BFBF-DA45-A27F-92BFCF225F35}" type="slidenum">
              <a:rPr lang="de-DE" sz="1000">
                <a:latin typeface="Arial Narrow" charset="0"/>
              </a:rPr>
              <a:pPr eaLnBrk="1" hangingPunct="1"/>
              <a:t>11</a:t>
            </a:fld>
            <a:endParaRPr lang="de-DE" sz="1000">
              <a:latin typeface="Arial Narrow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1000" cy="4343400"/>
          </a:xfrm>
          <a:prstGeom prst="rect">
            <a:avLst/>
          </a:prstGeom>
          <a:noFill/>
          <a:ln w="19050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itel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r>
              <a:rPr lang="de-AT" sz="2400">
                <a:latin typeface="Arial" charset="0"/>
                <a:ea typeface="ＭＳ Ｐゴシック" charset="0"/>
                <a:cs typeface="ＭＳ Ｐゴシック" charset="0"/>
              </a:rPr>
              <a:t>Austrian PIM List</a:t>
            </a:r>
            <a:br>
              <a:rPr lang="de-AT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1600" b="0" i="1">
                <a:latin typeface="Arial" charset="0"/>
                <a:ea typeface="ＭＳ Ｐゴシック" charset="0"/>
                <a:cs typeface="ＭＳ Ｐゴシック" charset="0"/>
              </a:rPr>
              <a:t>Mann E, Böhmdorfer B, Frühwald T, Roller-Wirnsberger RE, Dovjak P et al. </a:t>
            </a:r>
            <a:br>
              <a:rPr lang="de-DE" sz="1600" b="0" i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1600" b="0" i="1">
                <a:latin typeface="Arial" charset="0"/>
                <a:ea typeface="ＭＳ Ｐゴシック" charset="0"/>
                <a:cs typeface="ＭＳ Ｐゴシック" charset="0"/>
              </a:rPr>
              <a:t>Potentially inappropriate medication in geriatric patients: the Austrian consensus panel list. Wiener Klin. Wochenschrift. 2012;124(5–6):160–9</a:t>
            </a:r>
            <a:endParaRPr lang="de-DE" sz="1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F30B0AC7-E564-1847-9925-9D4071B1B4C8}" type="slidenum">
              <a:rPr lang="de-DE" sz="1000">
                <a:latin typeface="Arial Narrow" charset="0"/>
              </a:rPr>
              <a:pPr eaLnBrk="1" hangingPunct="1"/>
              <a:t>12</a:t>
            </a:fld>
            <a:endParaRPr lang="de-DE" sz="1000">
              <a:latin typeface="Arial Narrow" charset="0"/>
            </a:endParaRPr>
          </a:p>
        </p:txBody>
      </p:sp>
      <p:sp>
        <p:nvSpPr>
          <p:cNvPr id="72709" name="Fußzeilenplatzhalt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DBB6A332-FA97-8641-9EB1-9742F90BC475}" type="slidenum">
              <a:rPr lang="de-DE" sz="1000">
                <a:latin typeface="Arial Narrow" charset="0"/>
              </a:rPr>
              <a:pPr eaLnBrk="1" hangingPunct="1"/>
              <a:t>13</a:t>
            </a:fld>
            <a:endParaRPr lang="de-DE" sz="1000">
              <a:latin typeface="Arial Narrow" charset="0"/>
            </a:endParaRPr>
          </a:p>
        </p:txBody>
      </p:sp>
      <p:sp>
        <p:nvSpPr>
          <p:cNvPr id="82947" name="Fußzeilenplatzhalter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  <p:pic>
        <p:nvPicPr>
          <p:cNvPr id="82948" name="Bild 6" descr="sc014078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2667000"/>
          </a:xfrm>
          <a:prstGeom prst="rect">
            <a:avLst/>
          </a:prstGeom>
          <a:solidFill>
            <a:srgbClr val="AAE2CA"/>
          </a:solidFill>
          <a:ln w="19050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33400" y="3124200"/>
            <a:ext cx="80772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rgbClr val="000000"/>
                </a:solidFill>
              </a:rPr>
              <a:t>STOPP</a:t>
            </a:r>
            <a:r>
              <a:rPr lang="de-DE" sz="2000" dirty="0">
                <a:solidFill>
                  <a:srgbClr val="000000"/>
                </a:solidFill>
              </a:rPr>
              <a:t>: 68 </a:t>
            </a:r>
            <a:r>
              <a:rPr lang="de-DE" sz="2000" dirty="0" err="1">
                <a:solidFill>
                  <a:srgbClr val="000000"/>
                </a:solidFill>
              </a:rPr>
              <a:t>clinically</a:t>
            </a:r>
            <a:r>
              <a:rPr lang="de-DE" sz="2000" dirty="0">
                <a:solidFill>
                  <a:srgbClr val="000000"/>
                </a:solidFill>
              </a:rPr>
              <a:t> relevant </a:t>
            </a:r>
            <a:r>
              <a:rPr lang="de-DE" sz="2000" dirty="0" err="1">
                <a:solidFill>
                  <a:srgbClr val="000000"/>
                </a:solidFill>
              </a:rPr>
              <a:t>criteria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for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potentially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inappropriate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prescribing</a:t>
            </a:r>
            <a:r>
              <a:rPr lang="de-DE" sz="2000" dirty="0">
                <a:solidFill>
                  <a:srgbClr val="000000"/>
                </a:solidFill>
              </a:rPr>
              <a:t> (PIM, </a:t>
            </a:r>
            <a:r>
              <a:rPr lang="de-DE" sz="2000" dirty="0" err="1">
                <a:solidFill>
                  <a:srgbClr val="000000"/>
                </a:solidFill>
              </a:rPr>
              <a:t>Potentially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Inappropriate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Medication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</a:p>
          <a:p>
            <a:pPr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2000" b="1" dirty="0">
                <a:solidFill>
                  <a:srgbClr val="000000"/>
                </a:solidFill>
              </a:rPr>
              <a:t>START</a:t>
            </a:r>
            <a:r>
              <a:rPr lang="de-DE" sz="2000" dirty="0">
                <a:solidFill>
                  <a:srgbClr val="000000"/>
                </a:solidFill>
              </a:rPr>
              <a:t>: 22 </a:t>
            </a:r>
            <a:r>
              <a:rPr lang="de-DE" sz="2000" dirty="0" err="1">
                <a:solidFill>
                  <a:srgbClr val="000000"/>
                </a:solidFill>
              </a:rPr>
              <a:t>evidence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based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indications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for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drug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prescribing</a:t>
            </a:r>
            <a:r>
              <a:rPr lang="de-DE" sz="2000" dirty="0">
                <a:solidFill>
                  <a:srgbClr val="000000"/>
                </a:solidFill>
              </a:rPr>
              <a:t> in frequent </a:t>
            </a:r>
            <a:r>
              <a:rPr lang="de-DE" sz="2000" dirty="0" err="1">
                <a:solidFill>
                  <a:srgbClr val="000000"/>
                </a:solidFill>
              </a:rPr>
              <a:t>diagnoses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of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older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patients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2000" b="1" dirty="0">
                <a:solidFill>
                  <a:srgbClr val="000000"/>
                </a:solidFill>
              </a:rPr>
              <a:t>STOPP / START 2</a:t>
            </a:r>
            <a:r>
              <a:rPr lang="de-DE" sz="2000" dirty="0">
                <a:solidFill>
                  <a:srgbClr val="000000"/>
                </a:solidFill>
              </a:rPr>
              <a:t>: </a:t>
            </a:r>
            <a:r>
              <a:rPr lang="de-DE" sz="1600" i="1" dirty="0">
                <a:solidFill>
                  <a:srgbClr val="000000"/>
                </a:solidFill>
              </a:rPr>
              <a:t>Age and </a:t>
            </a:r>
            <a:r>
              <a:rPr lang="de-DE" sz="1600" i="1" dirty="0" err="1">
                <a:solidFill>
                  <a:srgbClr val="000000"/>
                </a:solidFill>
              </a:rPr>
              <a:t>Ageing</a:t>
            </a:r>
            <a:r>
              <a:rPr lang="de-DE" sz="1600" i="1" dirty="0">
                <a:solidFill>
                  <a:srgbClr val="000000"/>
                </a:solidFill>
              </a:rPr>
              <a:t> 2014; 0: 1</a:t>
            </a:r>
            <a:r>
              <a:rPr lang="de-DE" sz="1600" b="1" i="1" dirty="0">
                <a:solidFill>
                  <a:srgbClr val="000000"/>
                </a:solidFill>
              </a:rPr>
              <a:t>–6 </a:t>
            </a:r>
            <a:r>
              <a:rPr lang="de-DE" sz="1600" i="1" dirty="0" err="1">
                <a:solidFill>
                  <a:srgbClr val="000000"/>
                </a:solidFill>
              </a:rPr>
              <a:t>doi</a:t>
            </a:r>
            <a:r>
              <a:rPr lang="de-DE" sz="1600" i="1" dirty="0">
                <a:solidFill>
                  <a:srgbClr val="000000"/>
                </a:solidFill>
              </a:rPr>
              <a:t>: 10.1093/</a:t>
            </a:r>
            <a:r>
              <a:rPr lang="de-DE" sz="1600" i="1" dirty="0" err="1">
                <a:solidFill>
                  <a:srgbClr val="000000"/>
                </a:solidFill>
              </a:rPr>
              <a:t>ageing</a:t>
            </a:r>
            <a:r>
              <a:rPr lang="de-DE" sz="1600" i="1" dirty="0">
                <a:solidFill>
                  <a:srgbClr val="000000"/>
                </a:solidFill>
              </a:rPr>
              <a:t>/afu145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62000"/>
          </a:xfrm>
        </p:spPr>
        <p:txBody>
          <a:bodyPr/>
          <a:lstStyle/>
          <a:p>
            <a:pPr>
              <a:lnSpc>
                <a:spcPts val="1975"/>
              </a:lnSpc>
            </a:pPr>
            <a:r>
              <a:rPr lang="de-DE" sz="2400">
                <a:latin typeface="Arial" charset="0"/>
                <a:ea typeface="ＭＳ Ｐゴシック" charset="0"/>
                <a:cs typeface="ＭＳ Ｐゴシック" charset="0"/>
              </a:rPr>
              <a:t>STOPP </a:t>
            </a:r>
            <a:r>
              <a:rPr lang="de-DE" sz="2000">
                <a:latin typeface="Arial" charset="0"/>
                <a:ea typeface="ＭＳ Ｐゴシック" charset="0"/>
                <a:cs typeface="ＭＳ Ｐゴシック" charset="0"/>
              </a:rPr>
              <a:t>/ START</a:t>
            </a:r>
            <a:br>
              <a:rPr lang="de-DE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1600" b="0" i="1">
                <a:latin typeface="Arial" charset="0"/>
                <a:ea typeface="ＭＳ Ｐゴシック" charset="0"/>
                <a:cs typeface="ＭＳ Ｐゴシック" charset="0"/>
              </a:rPr>
              <a:t>Gallagher P et al. Int J Clin Pharmacol Ther 2008 (46): 72-83</a:t>
            </a:r>
            <a:br>
              <a:rPr lang="de-DE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de-DE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3971" name="Inhaltsplatzhalter 5" descr="STOPP START Int J Clin Pharm Ther 2008 PDF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t="9750" r="9114" b="42857"/>
          <a:stretch>
            <a:fillRect/>
          </a:stretch>
        </p:blipFill>
        <p:spPr>
          <a:xfrm>
            <a:off x="1752600" y="914400"/>
            <a:ext cx="5334000" cy="5105400"/>
          </a:xfrm>
          <a:ln w="19050" cap="flat">
            <a:solidFill>
              <a:srgbClr val="00CC99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83972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86529E56-1259-A540-BF15-12A4142707A0}" type="slidenum">
              <a:rPr lang="de-DE" sz="1000">
                <a:latin typeface="Arial Narrow" charset="0"/>
              </a:rPr>
              <a:pPr eaLnBrk="1" hangingPunct="1"/>
              <a:t>14</a:t>
            </a:fld>
            <a:endParaRPr lang="de-DE" sz="1000">
              <a:latin typeface="Arial Narrow" charset="0"/>
            </a:endParaRPr>
          </a:p>
        </p:txBody>
      </p:sp>
      <p:sp>
        <p:nvSpPr>
          <p:cNvPr id="83973" name="Fußzeilenplatzhalter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609600"/>
          </a:xfrm>
        </p:spPr>
        <p:txBody>
          <a:bodyPr/>
          <a:lstStyle/>
          <a:p>
            <a:pPr>
              <a:lnSpc>
                <a:spcPts val="1975"/>
              </a:lnSpc>
            </a:pPr>
            <a:r>
              <a:rPr lang="de-DE" sz="2000">
                <a:latin typeface="Arial" charset="0"/>
                <a:ea typeface="ＭＳ Ｐゴシック" charset="0"/>
                <a:cs typeface="ＭＳ Ｐゴシック" charset="0"/>
              </a:rPr>
              <a:t>STOPP / </a:t>
            </a:r>
            <a:r>
              <a:rPr lang="de-DE" sz="2400">
                <a:latin typeface="Arial" charset="0"/>
                <a:ea typeface="ＭＳ Ｐゴシック" charset="0"/>
                <a:cs typeface="ＭＳ Ｐゴシック" charset="0"/>
              </a:rPr>
              <a:t>START</a:t>
            </a:r>
            <a:br>
              <a:rPr lang="de-DE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1600" b="0" i="1">
                <a:latin typeface="Arial" charset="0"/>
                <a:ea typeface="ＭＳ Ｐゴシック" charset="0"/>
                <a:cs typeface="ＭＳ Ｐゴシック" charset="0"/>
              </a:rPr>
              <a:t>Gallagher P et al. Int J Clin Pharmacol Ther 2008 (46):72-83</a:t>
            </a:r>
            <a:br>
              <a:rPr lang="de-DE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de-DE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5249FB39-991D-1D4E-870E-59054E32E0C8}" type="slidenum">
              <a:rPr lang="de-DE" sz="1000">
                <a:latin typeface="Arial Narrow" charset="0"/>
              </a:rPr>
              <a:pPr eaLnBrk="1" hangingPunct="1"/>
              <a:t>15</a:t>
            </a:fld>
            <a:endParaRPr lang="de-DE" sz="1000">
              <a:latin typeface="Arial Narrow" charset="0"/>
            </a:endParaRPr>
          </a:p>
        </p:txBody>
      </p:sp>
      <p:sp>
        <p:nvSpPr>
          <p:cNvPr id="84996" name="Fußzeilenplatzhalter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  <p:pic>
        <p:nvPicPr>
          <p:cNvPr id="84997" name="Inhaltsplatzhalter 7" descr="STOPP START Int J Clin Pharm Ther 2008 PDF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 t="9525" r="11266" b="61905"/>
          <a:stretch>
            <a:fillRect/>
          </a:stretch>
        </p:blipFill>
        <p:spPr>
          <a:xfrm>
            <a:off x="2057400" y="1371600"/>
            <a:ext cx="4724400" cy="3581400"/>
          </a:xfrm>
          <a:ln w="19050" cap="flat">
            <a:solidFill>
              <a:srgbClr val="00CC99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14400"/>
          </a:xfrm>
        </p:spPr>
        <p:txBody>
          <a:bodyPr/>
          <a:lstStyle/>
          <a:p>
            <a:br>
              <a: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STOPP / START 2</a:t>
            </a:r>
            <a:br>
              <a:rPr lang="de-DE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1600" b="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ja-JP" altLang="de-DE" sz="1600" b="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de-DE" sz="1600" b="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Mahony et al. Age Ageing 2015: 44: 213-218 </a:t>
            </a:r>
            <a:br>
              <a:rPr lang="de-DE" sz="1600" b="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de-DE" sz="1600" b="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6019" name="Inhaltsplatzhalter 5" descr="STOPP:START2. Age&amp;Ageing 2015;44-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1587" r="6917" b="57143"/>
          <a:stretch>
            <a:fillRect/>
          </a:stretch>
        </p:blipFill>
        <p:spPr>
          <a:xfrm>
            <a:off x="381000" y="1447800"/>
            <a:ext cx="8153400" cy="4343400"/>
          </a:xfrm>
          <a:ln w="19050" cap="flat">
            <a:solidFill>
              <a:srgbClr val="00CC99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8602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15BE1F2E-31B5-5B4E-B4BB-7861D9B60B5D}" type="slidenum">
              <a:rPr lang="de-DE" sz="1000">
                <a:latin typeface="Arial Narrow" charset="0"/>
              </a:rPr>
              <a:pPr eaLnBrk="1" hangingPunct="1"/>
              <a:t>16</a:t>
            </a:fld>
            <a:endParaRPr lang="de-DE" sz="1000">
              <a:latin typeface="Arial Narrow" charset="0"/>
            </a:endParaRPr>
          </a:p>
        </p:txBody>
      </p:sp>
      <p:sp>
        <p:nvSpPr>
          <p:cNvPr id="86021" name="Fußzeilenplatzhalter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2C61F4C8-4C78-6B44-864F-9070F47C8DE8}" type="slidenum">
              <a:rPr lang="de-DE" sz="1000">
                <a:latin typeface="Arial Narrow" charset="0"/>
              </a:rPr>
              <a:pPr eaLnBrk="1" hangingPunct="1"/>
              <a:t>17</a:t>
            </a:fld>
            <a:endParaRPr lang="de-DE" sz="1000">
              <a:latin typeface="Arial Narrow" charset="0"/>
            </a:endParaRPr>
          </a:p>
        </p:txBody>
      </p:sp>
      <p:sp>
        <p:nvSpPr>
          <p:cNvPr id="119811" name="Fußzeilenplatzhalt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  <p:pic>
        <p:nvPicPr>
          <p:cNvPr id="83972" name="Inhaltsplatzhalter 5" descr="sc0098bb9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67839" r="-67839"/>
          <a:stretch>
            <a:fillRect/>
          </a:stretch>
        </p:blipFill>
        <p:spPr>
          <a:xfrm>
            <a:off x="228600" y="228600"/>
            <a:ext cx="8686800" cy="5791200"/>
          </a:xfrm>
          <a:solidFill>
            <a:schemeClr val="accent5"/>
          </a:solidFill>
        </p:spPr>
      </p:pic>
      <p:sp>
        <p:nvSpPr>
          <p:cNvPr id="5" name="Rechteck 4"/>
          <p:cNvSpPr/>
          <p:nvPr/>
        </p:nvSpPr>
        <p:spPr>
          <a:xfrm>
            <a:off x="304800" y="5245100"/>
            <a:ext cx="30480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600" i="1" dirty="0" err="1">
                <a:latin typeface="+mn-lt"/>
                <a:ea typeface="+mn-ea"/>
                <a:cs typeface="+mn-cs"/>
              </a:rPr>
              <a:t>www.choosingwisely.org</a:t>
            </a:r>
            <a:endParaRPr lang="de-DE" sz="1600" i="1" dirty="0"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de-DE" sz="1600" i="1" dirty="0" err="1">
                <a:latin typeface="+mn-lt"/>
                <a:ea typeface="+mn-ea"/>
                <a:cs typeface="+mn-cs"/>
              </a:rPr>
              <a:t>Since</a:t>
            </a:r>
            <a:r>
              <a:rPr lang="de-DE" sz="1600" i="1" dirty="0">
                <a:latin typeface="+mn-lt"/>
                <a:ea typeface="+mn-ea"/>
                <a:cs typeface="+mn-cs"/>
              </a:rPr>
              <a:t> 2013; 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85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BE5970CE-7930-A94E-BB6B-62221E29E775}" type="slidenum">
              <a:rPr lang="de-DE" sz="1000">
                <a:latin typeface="Arial Narrow" charset="0"/>
              </a:rPr>
              <a:pPr eaLnBrk="1" hangingPunct="1"/>
              <a:t>18</a:t>
            </a:fld>
            <a:endParaRPr lang="de-DE" sz="1000">
              <a:latin typeface="Arial Narrow" charset="0"/>
            </a:endParaRPr>
          </a:p>
        </p:txBody>
      </p:sp>
      <p:sp>
        <p:nvSpPr>
          <p:cNvPr id="121860" name="Fußzeilenplatzhalt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  <p:pic>
        <p:nvPicPr>
          <p:cNvPr id="121861" name="Bild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27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Bild 8" descr="AGS-logo-e13609527509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676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Inhaltsplatzhalter 10" descr="sc01287c60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581" b="-100581"/>
          <a:stretch>
            <a:fillRect/>
          </a:stretch>
        </p:blipFill>
        <p:spPr>
          <a:xfrm>
            <a:off x="304800" y="0"/>
            <a:ext cx="8534400" cy="4953000"/>
          </a:xfrm>
        </p:spPr>
      </p:pic>
      <p:pic>
        <p:nvPicPr>
          <p:cNvPr id="121864" name="Bild 11" descr="sc0129900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733800"/>
            <a:ext cx="906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49670B6A-F96C-8E49-B9F3-697B8219D0BD}" type="slidenum">
              <a:rPr lang="de-DE" sz="1000">
                <a:latin typeface="Arial Narrow" charset="0"/>
              </a:rPr>
              <a:pPr eaLnBrk="1" hangingPunct="1"/>
              <a:t>19</a:t>
            </a:fld>
            <a:endParaRPr lang="de-DE" sz="1000">
              <a:latin typeface="Arial Narrow" charset="0"/>
            </a:endParaRPr>
          </a:p>
        </p:txBody>
      </p:sp>
      <p:sp>
        <p:nvSpPr>
          <p:cNvPr id="123908" name="Fußzeilenplatzhalt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  <p:pic>
        <p:nvPicPr>
          <p:cNvPr id="123909" name="Bild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27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0" name="Bild 8" descr="AGS-logo-e13609527509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676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1" name="Inhaltsplatzhalter 9" descr="sc01290d66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695" b="-101695"/>
          <a:stretch>
            <a:fillRect/>
          </a:stretch>
        </p:blipFill>
        <p:spPr>
          <a:xfrm>
            <a:off x="0" y="381000"/>
            <a:ext cx="8839200" cy="4648200"/>
          </a:xfrm>
        </p:spPr>
      </p:pic>
      <p:pic>
        <p:nvPicPr>
          <p:cNvPr id="123912" name="Bild 10" descr="sc012a149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440011"/>
          </a:xfrm>
          <a:gradFill rotWithShape="1">
            <a:gsLst>
              <a:gs pos="0">
                <a:srgbClr val="EDFFF8"/>
              </a:gs>
              <a:gs pos="64999">
                <a:srgbClr val="D4FFEE"/>
              </a:gs>
              <a:gs pos="100000">
                <a:srgbClr val="C3FFE8"/>
              </a:gs>
            </a:gsLst>
            <a:lin ang="5400000" scaled="1"/>
          </a:gradFill>
          <a:ln cap="flat">
            <a:solidFill>
              <a:srgbClr val="A5DEC6"/>
            </a:solidFill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de-DE" sz="2400" dirty="0" err="1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Pharmacotherapy</a:t>
            </a:r>
            <a:r>
              <a:rPr lang="de-DE" sz="2400" dirty="0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in </a:t>
            </a:r>
            <a:r>
              <a:rPr lang="de-DE" sz="2400" dirty="0" err="1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old</a:t>
            </a:r>
            <a:r>
              <a:rPr lang="de-DE" sz="2400" dirty="0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age</a:t>
            </a:r>
            <a:br>
              <a:rPr lang="de-DE" sz="2400" dirty="0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</a:br>
            <a:r>
              <a:rPr lang="de-DE" sz="2400" dirty="0" err="1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What</a:t>
            </a:r>
            <a:r>
              <a:rPr lang="de-DE" sz="2400" dirty="0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makes</a:t>
            </a:r>
            <a:r>
              <a:rPr lang="de-DE" sz="2400" dirty="0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(still) sense? </a:t>
            </a:r>
            <a:br>
              <a:rPr lang="de-DE" sz="2400" dirty="0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</a:br>
            <a:r>
              <a:rPr lang="de-DE" sz="2400" dirty="0" err="1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Deprescribing</a:t>
            </a:r>
            <a:br>
              <a:rPr lang="de-DE" sz="2400" dirty="0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</a:br>
            <a:r>
              <a:rPr lang="de-DE" sz="2000" dirty="0">
                <a:solidFill>
                  <a:srgbClr val="0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Contents: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2780928"/>
            <a:ext cx="8534400" cy="2179862"/>
          </a:xfrm>
          <a:gradFill rotWithShape="1">
            <a:gsLst>
              <a:gs pos="0">
                <a:srgbClr val="EDFFF8"/>
              </a:gs>
              <a:gs pos="64999">
                <a:srgbClr val="D4FFEE"/>
              </a:gs>
              <a:gs pos="100000">
                <a:srgbClr val="C3FFE8"/>
              </a:gs>
            </a:gsLst>
            <a:lin ang="5400000" scaled="1"/>
          </a:gradFill>
          <a:ln cap="flat">
            <a:solidFill>
              <a:srgbClr val="A5DEC6"/>
            </a:solidFill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rgbClr val="7F7F7F"/>
              </a:buClr>
            </a:pP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EbM</a:t>
            </a:r>
            <a:r>
              <a:rPr lang="de-AT" sz="2000" dirty="0">
                <a:latin typeface="Arial" charset="0"/>
                <a:ea typeface="ＭＳ Ｐゴシック" charset="0"/>
                <a:cs typeface="ＭＳ Ｐゴシック" charset="0"/>
              </a:rPr>
              <a:t> and ist </a:t>
            </a: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dilemma</a:t>
            </a:r>
            <a:r>
              <a:rPr lang="de-AT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de-AT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geriatric</a:t>
            </a:r>
            <a:r>
              <a:rPr lang="de-AT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patients</a:t>
            </a:r>
            <a:endParaRPr lang="de-AT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de-AT" sz="2000" b="1" dirty="0" err="1">
                <a:latin typeface="Arial" charset="0"/>
                <a:ea typeface="ＭＳ Ｐゴシック" charset="0"/>
                <a:cs typeface="ＭＳ Ｐゴシック" charset="0"/>
              </a:rPr>
              <a:t>Polypharmacy</a:t>
            </a:r>
            <a:r>
              <a:rPr lang="de-AT" sz="2000" b="1" dirty="0">
                <a:latin typeface="Arial" charset="0"/>
                <a:ea typeface="ＭＳ Ｐゴシック" charset="0"/>
                <a:cs typeface="ＭＳ Ｐゴシック" charset="0"/>
              </a:rPr>
              <a:t>, PIM</a:t>
            </a:r>
          </a:p>
          <a:p>
            <a:pPr>
              <a:buClr>
                <a:srgbClr val="7F7F7F"/>
              </a:buClr>
            </a:pPr>
            <a:r>
              <a:rPr lang="de-AT" sz="2000" dirty="0">
                <a:latin typeface="Arial" charset="0"/>
                <a:ea typeface="ＭＳ Ｐゴシック" charset="0"/>
                <a:cs typeface="ＭＳ Ｐゴシック" charset="0"/>
              </a:rPr>
              <a:t>MAI, Beers List, STOPP/START, PRISCUS, FORTA, Austrian PIM </a:t>
            </a: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LIst</a:t>
            </a:r>
            <a:endParaRPr lang="de-AT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Clr>
                <a:srgbClr val="7F7F7F"/>
              </a:buClr>
            </a:pP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Optimizing</a:t>
            </a:r>
            <a:r>
              <a:rPr lang="de-AT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pharmacotherapy</a:t>
            </a:r>
            <a:r>
              <a:rPr lang="de-AT" sz="20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old</a:t>
            </a:r>
            <a:r>
              <a:rPr lang="de-AT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age</a:t>
            </a:r>
            <a:r>
              <a:rPr lang="de-AT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Clr>
                <a:srgbClr val="7F7F7F"/>
              </a:buClr>
            </a:pP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Priorization</a:t>
            </a:r>
            <a:r>
              <a:rPr lang="de-AT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Deprescribing</a:t>
            </a:r>
            <a:r>
              <a:rPr lang="de-AT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Choosing</a:t>
            </a:r>
            <a:r>
              <a:rPr lang="de-AT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latin typeface="Arial" charset="0"/>
                <a:ea typeface="ＭＳ Ｐゴシック" charset="0"/>
                <a:cs typeface="ＭＳ Ｐゴシック" charset="0"/>
              </a:rPr>
              <a:t>Wisely</a:t>
            </a:r>
            <a:endParaRPr lang="de-AT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de-DE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de-DE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602F87E1-FFDC-7247-B40E-54D83075DAE5}" type="slidenum">
              <a:rPr lang="de-DE" sz="1000">
                <a:latin typeface="Arial Narrow" charset="0"/>
              </a:rPr>
              <a:pPr eaLnBrk="1" hangingPunct="1"/>
              <a:t>2</a:t>
            </a:fld>
            <a:endParaRPr lang="de-DE" sz="1000">
              <a:latin typeface="Arial Narrow" charset="0"/>
            </a:endParaRPr>
          </a:p>
        </p:txBody>
      </p:sp>
      <p:sp>
        <p:nvSpPr>
          <p:cNvPr id="48133" name="Fußzeilenplatzhalt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</p:spTree>
    <p:extLst>
      <p:ext uri="{BB962C8B-B14F-4D97-AF65-F5344CB8AC3E}">
        <p14:creationId xmlns:p14="http://schemas.microsoft.com/office/powerpoint/2010/main" val="2060704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60D55076-546F-2C4F-98ED-6B43DD9E43B8}" type="slidenum">
              <a:rPr lang="de-DE" sz="1000">
                <a:latin typeface="Arial Narrow" charset="0"/>
              </a:rPr>
              <a:pPr eaLnBrk="1" hangingPunct="1"/>
              <a:t>20</a:t>
            </a:fld>
            <a:endParaRPr lang="de-DE" sz="1000">
              <a:latin typeface="Arial Narrow" charset="0"/>
            </a:endParaRPr>
          </a:p>
        </p:txBody>
      </p:sp>
      <p:sp>
        <p:nvSpPr>
          <p:cNvPr id="124932" name="Fußzeilenplatzhalt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  <p:pic>
        <p:nvPicPr>
          <p:cNvPr id="124933" name="Bild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27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Bild 8" descr="AGS-logo-e13609527509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676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Inhaltsplatzhalter 8" descr="sc01293637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94" b="-109094"/>
          <a:stretch>
            <a:fillRect/>
          </a:stretch>
        </p:blipFill>
        <p:spPr>
          <a:xfrm>
            <a:off x="0" y="228600"/>
            <a:ext cx="8839200" cy="4724400"/>
          </a:xfrm>
        </p:spPr>
      </p:pic>
      <p:pic>
        <p:nvPicPr>
          <p:cNvPr id="124936" name="Bild 10" descr="sc012a60b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3C548F5A-C311-0B40-86D5-C4772E6F44E3}" type="slidenum">
              <a:rPr lang="de-DE" sz="1000">
                <a:latin typeface="Arial Narrow" charset="0"/>
              </a:rPr>
              <a:pPr eaLnBrk="1" hangingPunct="1"/>
              <a:t>21</a:t>
            </a:fld>
            <a:endParaRPr lang="de-DE" sz="1000">
              <a:latin typeface="Arial Narrow" charset="0"/>
            </a:endParaRPr>
          </a:p>
        </p:txBody>
      </p:sp>
      <p:sp>
        <p:nvSpPr>
          <p:cNvPr id="50179" name="Fußzeilenplatzhalter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  <p:pic>
        <p:nvPicPr>
          <p:cNvPr id="50180" name="Bild 4" descr="Bildschirmfoto 2012-04-02 um 15.1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495800" cy="4953000"/>
          </a:xfrm>
          <a:prstGeom prst="rect">
            <a:avLst/>
          </a:prstGeom>
          <a:noFill/>
          <a:ln w="19050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82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el 5"/>
          <p:cNvSpPr>
            <a:spLocks noGrp="1"/>
          </p:cNvSpPr>
          <p:nvPr>
            <p:ph type="title"/>
          </p:nvPr>
        </p:nvSpPr>
        <p:spPr>
          <a:xfrm>
            <a:off x="685800" y="2060575"/>
            <a:ext cx="7467600" cy="1944688"/>
          </a:xfrm>
        </p:spPr>
        <p:txBody>
          <a:bodyPr/>
          <a:lstStyle/>
          <a:p>
            <a:pPr algn="ctr"/>
            <a:r>
              <a:rPr lang="de-DE" sz="2000" b="0" dirty="0">
                <a:latin typeface="Arial" charset="0"/>
                <a:ea typeface="ＭＳ Ｐゴシック" charset="0"/>
                <a:cs typeface="ＭＳ Ｐゴシック" charset="0"/>
              </a:rPr>
              <a:t>Danke!</a:t>
            </a:r>
            <a:br>
              <a:rPr lang="de-DE" sz="2000" b="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1800" b="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de-DE" sz="1800" b="0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thofru@icloud.com</a:t>
            </a:r>
            <a:r>
              <a:rPr lang="de-DE" sz="1800" b="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&gt;</a:t>
            </a:r>
            <a:b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de-DE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05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1988CB94-EC2F-3C4B-A4E9-2B9A7CC1B647}" type="slidenum">
              <a:rPr lang="de-DE" sz="1000">
                <a:latin typeface="Arial Narrow" charset="0"/>
              </a:rPr>
              <a:pPr eaLnBrk="1" hangingPunct="1"/>
              <a:t>22</a:t>
            </a:fld>
            <a:endParaRPr lang="de-DE" sz="1000">
              <a:latin typeface="Arial Narrow" charset="0"/>
            </a:endParaRPr>
          </a:p>
        </p:txBody>
      </p:sp>
      <p:sp>
        <p:nvSpPr>
          <p:cNvPr id="130052" name="Fußzeilenplatzhalt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3231ED0C-67D6-CF47-BC5E-602BFFEB4757}" type="slidenum">
              <a:rPr lang="de-DE" sz="1000">
                <a:latin typeface="Arial Narrow" charset="0"/>
              </a:rPr>
              <a:pPr eaLnBrk="1" hangingPunct="1"/>
              <a:t>3</a:t>
            </a:fld>
            <a:endParaRPr lang="de-DE" sz="1000">
              <a:latin typeface="Arial Narrow" charset="0"/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  <p:sp>
        <p:nvSpPr>
          <p:cNvPr id="29700" name="Titel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762000"/>
          </a:xfrm>
        </p:spPr>
        <p:txBody>
          <a:bodyPr/>
          <a:lstStyle/>
          <a:p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Under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-,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over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-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or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mistreatment</a:t>
            </a:r>
            <a:b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1600" i="1" dirty="0">
                <a:latin typeface="Arial" charset="0"/>
                <a:ea typeface="ＭＳ Ｐゴシック" charset="0"/>
                <a:cs typeface="ＭＳ Ｐゴシック" charset="0"/>
              </a:rPr>
              <a:t>Tinetti</a:t>
            </a:r>
            <a:r>
              <a:rPr lang="en-GB" sz="1600" b="0" i="1" dirty="0">
                <a:latin typeface="Arial" charset="0"/>
                <a:ea typeface="ＭＳ Ｐゴシック" charset="0"/>
                <a:cs typeface="ＭＳ Ｐゴシック" charset="0"/>
              </a:rPr>
              <a:t> ME, </a:t>
            </a:r>
            <a:r>
              <a:rPr lang="en-GB" sz="1600" i="1" dirty="0">
                <a:latin typeface="Arial" charset="0"/>
                <a:ea typeface="ＭＳ Ｐゴシック" charset="0"/>
                <a:cs typeface="ＭＳ Ｐゴシック" charset="0"/>
              </a:rPr>
              <a:t>Fried</a:t>
            </a:r>
            <a:r>
              <a:rPr lang="en-GB" sz="1600" b="0" i="1" dirty="0">
                <a:latin typeface="Arial" charset="0"/>
                <a:ea typeface="ＭＳ Ｐゴシック" charset="0"/>
                <a:cs typeface="ＭＳ Ｐゴシック" charset="0"/>
              </a:rPr>
              <a:t> T: </a:t>
            </a:r>
            <a:r>
              <a:rPr lang="en-GB" sz="1600" i="1" dirty="0">
                <a:latin typeface="Arial" charset="0"/>
                <a:ea typeface="ＭＳ Ｐゴシック" charset="0"/>
                <a:cs typeface="ＭＳ Ｐゴシック" charset="0"/>
              </a:rPr>
              <a:t>The End of the Disease Era</a:t>
            </a:r>
            <a:r>
              <a:rPr lang="en-GB" sz="1600" b="0" i="1" dirty="0">
                <a:latin typeface="Arial" charset="0"/>
                <a:ea typeface="ＭＳ Ｐゴシック" charset="0"/>
                <a:cs typeface="ＭＳ Ｐゴシック" charset="0"/>
              </a:rPr>
              <a:t>. Am J Med. 2004, 116 (3): 179-85</a:t>
            </a:r>
            <a:br>
              <a:rPr lang="de-DE" sz="1600" b="0" i="1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de-DE" sz="1600" b="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9" name="Inhaltsplatzhalt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914400"/>
          </a:xfr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cap="flat">
            <a:solidFill>
              <a:srgbClr val="00CC98"/>
            </a:solidFill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0" indent="0">
              <a:lnSpc>
                <a:spcPts val="21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sz="20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“A </a:t>
            </a:r>
            <a:r>
              <a:rPr lang="en-GB" sz="2000" b="1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primary focus on disease</a:t>
            </a:r>
            <a:r>
              <a:rPr lang="en-GB" sz="20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given the changed health needs of patients, inadvertently leads to </a:t>
            </a:r>
            <a:r>
              <a:rPr lang="en-GB" sz="2000" b="1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undertreatment, overtreatment, </a:t>
            </a:r>
            <a:r>
              <a:rPr lang="en-GB" sz="20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</a:t>
            </a:r>
            <a:r>
              <a:rPr lang="en-GB" sz="2000" b="1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mistreatment</a:t>
            </a:r>
            <a:r>
              <a:rPr lang="en-GB" sz="20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…”</a:t>
            </a:r>
            <a:endParaRPr lang="de-DE" sz="20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124200"/>
            <a:ext cx="8610600" cy="2209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2100"/>
              </a:lnSpc>
              <a:spcAft>
                <a:spcPts val="1200"/>
              </a:spcAft>
              <a:buFontTx/>
              <a:buNone/>
            </a:pPr>
            <a:r>
              <a:rPr lang="de-DE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Undertreatment</a:t>
            </a:r>
            <a:r>
              <a:rPr lang="de-DE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>
              <a:lnSpc>
                <a:spcPts val="2100"/>
              </a:lnSpc>
              <a:spcAft>
                <a:spcPts val="1200"/>
              </a:spcAft>
            </a:pPr>
            <a:r>
              <a:rPr lang="de-DE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One</a:t>
            </a:r>
            <a:r>
              <a:rPr lang="de-DE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cause</a:t>
            </a:r>
            <a:r>
              <a:rPr lang="de-DE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not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treating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symptomatic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patients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who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do not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fulfill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current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diagnostic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criteria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disease</a:t>
            </a:r>
            <a:endParaRPr lang="de-DE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1200"/>
              </a:spcAft>
            </a:pPr>
            <a:r>
              <a:rPr lang="de-A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One</a:t>
            </a:r>
            <a:r>
              <a:rPr lang="de-A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form: 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lack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therapeutic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interventions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considering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socio-economic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psychological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and environmental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causal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factors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emphasizing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only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biological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determinants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disease</a:t>
            </a:r>
            <a:endParaRPr lang="de-AT" sz="20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2200"/>
              </a:lnSpc>
              <a:spcAft>
                <a:spcPts val="1200"/>
              </a:spcAft>
              <a:buFontTx/>
              <a:buNone/>
            </a:pPr>
            <a:endParaRPr lang="de-AT" sz="2000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4" name="Fußzeilenplatzhalter 4"/>
          <p:cNvSpPr txBox="1">
            <a:spLocks noGrp="1"/>
          </p:cNvSpPr>
          <p:nvPr/>
        </p:nvSpPr>
        <p:spPr bwMode="auto">
          <a:xfrm>
            <a:off x="1905000" y="6172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de-AT" sz="1200" b="1">
              <a:latin typeface="Arial Narrow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004A40FA-2E0D-674E-B18E-60AE7AF8AEDF}" type="slidenum">
              <a:rPr lang="de-DE" sz="1000">
                <a:latin typeface="Arial Narrow" charset="0"/>
              </a:rPr>
              <a:pPr eaLnBrk="1" hangingPunct="1"/>
              <a:t>4</a:t>
            </a:fld>
            <a:endParaRPr lang="de-DE" sz="1000">
              <a:latin typeface="Arial Narrow" charset="0"/>
            </a:endParaRP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  <p:sp>
        <p:nvSpPr>
          <p:cNvPr id="31748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62000"/>
          </a:xfrm>
        </p:spPr>
        <p:txBody>
          <a:bodyPr/>
          <a:lstStyle/>
          <a:p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Under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-,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over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-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or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mistreatment</a:t>
            </a:r>
            <a:b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1600" i="1" dirty="0">
                <a:latin typeface="Arial" charset="0"/>
                <a:ea typeface="ＭＳ Ｐゴシック" charset="0"/>
                <a:cs typeface="ＭＳ Ｐゴシック" charset="0"/>
              </a:rPr>
              <a:t>Tinetti</a:t>
            </a:r>
            <a:r>
              <a:rPr lang="en-GB" sz="1600" b="0" i="1" dirty="0">
                <a:latin typeface="Arial" charset="0"/>
                <a:ea typeface="ＭＳ Ｐゴシック" charset="0"/>
                <a:cs typeface="ＭＳ Ｐゴシック" charset="0"/>
              </a:rPr>
              <a:t> ME, </a:t>
            </a:r>
            <a:r>
              <a:rPr lang="en-GB" sz="1600" i="1" dirty="0">
                <a:latin typeface="Arial" charset="0"/>
                <a:ea typeface="ＭＳ Ｐゴシック" charset="0"/>
                <a:cs typeface="ＭＳ Ｐゴシック" charset="0"/>
              </a:rPr>
              <a:t>Fried</a:t>
            </a:r>
            <a:r>
              <a:rPr lang="en-GB" sz="1600" b="0" i="1" dirty="0">
                <a:latin typeface="Arial" charset="0"/>
                <a:ea typeface="ＭＳ Ｐゴシック" charset="0"/>
                <a:cs typeface="ＭＳ Ｐゴシック" charset="0"/>
              </a:rPr>
              <a:t> T: </a:t>
            </a:r>
            <a:r>
              <a:rPr lang="en-GB" sz="1600" i="1" dirty="0">
                <a:latin typeface="Arial" charset="0"/>
                <a:ea typeface="ＭＳ Ｐゴシック" charset="0"/>
                <a:cs typeface="ＭＳ Ｐゴシック" charset="0"/>
              </a:rPr>
              <a:t>The End of the Disease Era</a:t>
            </a:r>
            <a:r>
              <a:rPr lang="en-GB" sz="1600" b="0" i="1" dirty="0">
                <a:latin typeface="Arial" charset="0"/>
                <a:ea typeface="ＭＳ Ｐゴシック" charset="0"/>
                <a:cs typeface="ＭＳ Ｐゴシック" charset="0"/>
              </a:rPr>
              <a:t>. Am J Med. 2004, 116 (3): 179-85</a:t>
            </a:r>
            <a:br>
              <a:rPr lang="de-DE" sz="1600" b="0" i="1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de-DE" sz="1600" b="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1" name="Inhaltsplatzhalt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209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2100"/>
              </a:lnSpc>
              <a:spcAft>
                <a:spcPts val="600"/>
              </a:spcAft>
              <a:buFontTx/>
              <a:buNone/>
            </a:pPr>
            <a:r>
              <a:rPr lang="de-A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Overtreatment</a:t>
            </a:r>
            <a:r>
              <a:rPr lang="de-A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</a:pP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Simultaneous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treatment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all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diagnosed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diseases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leads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overtreatment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also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polypharmacy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serious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negative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consequences</a:t>
            </a:r>
            <a:endParaRPr lang="de-AT" sz="2000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</a:pP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Example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90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years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old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patient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with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dementia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multimorbidity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: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orthostatic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hypotension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with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aggresive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antihypertensive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therapy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sz="1800" dirty="0">
                <a:solidFill>
                  <a:srgbClr val="000000"/>
                </a:solidFill>
                <a:latin typeface="Wingdings" charset="0"/>
                <a:ea typeface="ＭＳ Ｐゴシック" charset="0"/>
              </a:rPr>
              <a:t>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fall</a:t>
            </a:r>
            <a:endParaRPr lang="de-AT" i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85 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years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old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patient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with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bronchial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carcinoma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strict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glyecmic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control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with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insulin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and oral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antidiabetcs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sz="1400" dirty="0">
                <a:solidFill>
                  <a:srgbClr val="000000"/>
                </a:solidFill>
                <a:latin typeface="Wingdings" charset="0"/>
                <a:ea typeface="ＭＳ Ｐゴシック" charset="0"/>
              </a:rPr>
              <a:t>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recurrent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AT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hypoglycemia</a:t>
            </a:r>
            <a:r>
              <a:rPr lang="de-AT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lvl="1"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buNone/>
            </a:pPr>
            <a:endParaRPr lang="de-AT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A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Mistreatment</a:t>
            </a:r>
            <a:r>
              <a:rPr lang="de-A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</a:pP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Results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when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clinical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decisions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are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guided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by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disease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specific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outcomes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not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by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individual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patient‘s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preferences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..</a:t>
            </a:r>
            <a:r>
              <a:rPr lang="de-AT" sz="20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de-DE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51" name="Fußzeilenplatzhalter 4"/>
          <p:cNvSpPr txBox="1">
            <a:spLocks noGrp="1"/>
          </p:cNvSpPr>
          <p:nvPr/>
        </p:nvSpPr>
        <p:spPr bwMode="auto">
          <a:xfrm>
            <a:off x="1905000" y="6172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de-AT" sz="1200" b="1">
              <a:latin typeface="Arial Narrow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7F7A0CEA-8014-9F40-BE1D-38E42963A8DC}" type="slidenum">
              <a:rPr lang="de-DE" sz="1000">
                <a:latin typeface="Arial Narrow" charset="0"/>
              </a:rPr>
              <a:pPr eaLnBrk="1" hangingPunct="1"/>
              <a:t>5</a:t>
            </a:fld>
            <a:endParaRPr lang="de-DE" sz="1000">
              <a:latin typeface="Arial Narrow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  <p:sp>
        <p:nvSpPr>
          <p:cNvPr id="33796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62000"/>
          </a:xfrm>
        </p:spPr>
        <p:txBody>
          <a:bodyPr/>
          <a:lstStyle/>
          <a:p>
            <a:b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The End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Disease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Era</a:t>
            </a:r>
            <a:b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1600" i="1" dirty="0">
                <a:latin typeface="Arial" charset="0"/>
                <a:ea typeface="ＭＳ Ｐゴシック" charset="0"/>
                <a:cs typeface="ＭＳ Ｐゴシック" charset="0"/>
              </a:rPr>
              <a:t>Tinetti</a:t>
            </a:r>
            <a:r>
              <a:rPr lang="en-GB" sz="1600" b="0" i="1" dirty="0">
                <a:latin typeface="Arial" charset="0"/>
                <a:ea typeface="ＭＳ Ｐゴシック" charset="0"/>
                <a:cs typeface="ＭＳ Ｐゴシック" charset="0"/>
              </a:rPr>
              <a:t> ME, </a:t>
            </a:r>
            <a:r>
              <a:rPr lang="en-GB" sz="1600" i="1" dirty="0">
                <a:latin typeface="Arial" charset="0"/>
                <a:ea typeface="ＭＳ Ｐゴシック" charset="0"/>
                <a:cs typeface="ＭＳ Ｐゴシック" charset="0"/>
              </a:rPr>
              <a:t>Fried</a:t>
            </a:r>
            <a:r>
              <a:rPr lang="en-GB" sz="1600" b="0" i="1" dirty="0">
                <a:latin typeface="Arial" charset="0"/>
                <a:ea typeface="ＭＳ Ｐゴシック" charset="0"/>
                <a:cs typeface="ＭＳ Ｐゴシック" charset="0"/>
              </a:rPr>
              <a:t> T.</a:t>
            </a:r>
            <a:r>
              <a:rPr lang="en-GB" sz="1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600" i="1" dirty="0">
                <a:latin typeface="Arial" charset="0"/>
                <a:ea typeface="ＭＳ Ｐゴシック" charset="0"/>
                <a:cs typeface="ＭＳ Ｐゴシック" charset="0"/>
              </a:rPr>
              <a:t>The End of the Disease Era</a:t>
            </a:r>
            <a:r>
              <a:rPr lang="en-GB" sz="1600" b="0" i="1" dirty="0">
                <a:latin typeface="Arial" charset="0"/>
                <a:ea typeface="ＭＳ Ｐゴシック" charset="0"/>
                <a:cs typeface="ＭＳ Ｐゴシック" charset="0"/>
              </a:rPr>
              <a:t> .Am J Med. 2004, 116 (3): 179-85</a:t>
            </a:r>
            <a:br>
              <a:rPr lang="de-DE" sz="1600" b="0" i="1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de-DE" sz="1600" b="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9" name="Inhaltsplatzhalter 2"/>
          <p:cNvSpPr>
            <a:spLocks noGrp="1"/>
          </p:cNvSpPr>
          <p:nvPr>
            <p:ph idx="1"/>
          </p:nvPr>
        </p:nvSpPr>
        <p:spPr>
          <a:xfrm>
            <a:off x="304800" y="1772815"/>
            <a:ext cx="8534400" cy="23042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ts val="2100"/>
              </a:lnSpc>
              <a:spcAft>
                <a:spcPts val="600"/>
              </a:spcAft>
              <a:buFontTx/>
              <a:buNone/>
            </a:pPr>
            <a:r>
              <a:rPr lang="de-A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Strategies</a:t>
            </a:r>
            <a:r>
              <a:rPr lang="de-A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for</a:t>
            </a:r>
            <a:r>
              <a:rPr lang="de-A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dealing</a:t>
            </a:r>
            <a:r>
              <a:rPr lang="de-A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de-A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A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limitations</a:t>
            </a:r>
            <a:r>
              <a:rPr lang="de-A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A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A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disease</a:t>
            </a:r>
            <a:r>
              <a:rPr lang="de-A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oriented</a:t>
            </a:r>
            <a:r>
              <a:rPr lang="de-AT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care:</a:t>
            </a:r>
            <a:endParaRPr lang="de-AT" sz="2000" b="1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66700" indent="-266700">
              <a:lnSpc>
                <a:spcPts val="2100"/>
              </a:lnSpc>
              <a:spcAft>
                <a:spcPts val="600"/>
              </a:spcAft>
            </a:pP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Multidisciplinary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geriatric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teams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geriatric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assessment</a:t>
            </a:r>
            <a:endParaRPr lang="de-AT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66700" indent="-266700">
              <a:lnSpc>
                <a:spcPts val="2100"/>
              </a:lnSpc>
              <a:spcAft>
                <a:spcPts val="600"/>
              </a:spcAft>
            </a:pP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concept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geriatric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syndromes</a:t>
            </a:r>
            <a:endParaRPr lang="de-AT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66700" indent="-266700">
              <a:lnSpc>
                <a:spcPts val="2100"/>
              </a:lnSpc>
              <a:spcAft>
                <a:spcPts val="600"/>
              </a:spcAft>
            </a:pP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Integration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palliative care in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geriatrics</a:t>
            </a:r>
            <a:endParaRPr lang="de-AT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66700" indent="-266700">
              <a:lnSpc>
                <a:spcPts val="2100"/>
              </a:lnSpc>
              <a:spcAft>
                <a:spcPts val="600"/>
              </a:spcAft>
            </a:pP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Clinical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decision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making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guided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by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individual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</a:t>
            </a:r>
            <a:r>
              <a:rPr lang="de-AT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goals</a:t>
            </a:r>
            <a:endParaRPr lang="de-AT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GB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de-DE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</a:pPr>
            <a:endParaRPr lang="de-DE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de-DE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4724400"/>
            <a:ext cx="8534400" cy="1066800"/>
          </a:xfr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cap="flat">
            <a:solidFill>
              <a:srgbClr val="00CC98"/>
            </a:solidFill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85725" indent="-85725">
              <a:lnSpc>
                <a:spcPts val="2100"/>
              </a:lnSpc>
              <a:spcAft>
                <a:spcPts val="600"/>
              </a:spcAft>
              <a:buFontTx/>
              <a:buNone/>
            </a:pPr>
            <a:r>
              <a:rPr lang="en-GB" sz="20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“The time has come to abandon disease as the focus of medical care“</a:t>
            </a:r>
            <a:endParaRPr lang="de-DE" altLang="ja-JP" sz="20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5725" indent="-85725">
              <a:lnSpc>
                <a:spcPts val="2100"/>
              </a:lnSpc>
              <a:spcAft>
                <a:spcPts val="600"/>
              </a:spcAft>
              <a:buFontTx/>
              <a:buNone/>
            </a:pPr>
            <a:r>
              <a:rPr lang="en-GB" sz="20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“The concept of individual disease should not be abandoned, but should be better integrated into individually tailored care…”</a:t>
            </a:r>
            <a:endParaRPr lang="de-AT" sz="20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00" name="Fußzeilenplatzhalter 4"/>
          <p:cNvSpPr txBox="1">
            <a:spLocks noGrp="1"/>
          </p:cNvSpPr>
          <p:nvPr/>
        </p:nvSpPr>
        <p:spPr bwMode="auto">
          <a:xfrm>
            <a:off x="1905000" y="6172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de-AT" sz="1200" b="1">
              <a:latin typeface="Arial Narrow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100"/>
              </a:lnSpc>
            </a:pP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Polypharmacy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- 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topic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geriatric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medicine</a:t>
            </a:r>
            <a:endParaRPr lang="de-DE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145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2100"/>
              </a:lnSpc>
            </a:pP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Advances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pharmacology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sometimes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are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 double-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edged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sword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Frequently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there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is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improvement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in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health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status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But also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frequently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risks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for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some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patient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groups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f.e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.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geriatric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patients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ts val="2100"/>
              </a:lnSpc>
            </a:pP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Polypharmacy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There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is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not an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exact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quantitative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definition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...</a:t>
            </a: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Consumption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unnecessary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drugs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It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is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not so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much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about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number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drugs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but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more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about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the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quality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prescribing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ts val="2100"/>
              </a:lnSpc>
            </a:pPr>
            <a:endParaRPr lang="de-DE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2100"/>
              </a:lnSpc>
            </a:pP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Polypharmacy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unnecessary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drug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therapy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therapy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that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more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harm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than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benefit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... </a:t>
            </a:r>
            <a:r>
              <a:rPr lang="de-DE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(Wooten JM. South </a:t>
            </a:r>
            <a:r>
              <a:rPr lang="de-DE" sz="1600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Med</a:t>
            </a:r>
            <a:r>
              <a:rPr lang="de-DE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J. 2015:108(2): 97-104)</a:t>
            </a:r>
          </a:p>
          <a:p>
            <a:pPr>
              <a:lnSpc>
                <a:spcPts val="2100"/>
              </a:lnSpc>
            </a:pPr>
            <a:endParaRPr lang="de-DE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6EE65F82-2D95-2F44-9315-3BB211BD90DE}" type="slidenum">
              <a:rPr lang="de-DE" sz="1000">
                <a:latin typeface="Arial Narrow" charset="0"/>
              </a:rPr>
              <a:pPr eaLnBrk="1" hangingPunct="1"/>
              <a:t>6</a:t>
            </a:fld>
            <a:endParaRPr lang="de-DE" sz="1000">
              <a:latin typeface="Arial Narrow" charset="0"/>
            </a:endParaRPr>
          </a:p>
        </p:txBody>
      </p:sp>
      <p:sp>
        <p:nvSpPr>
          <p:cNvPr id="51205" name="Fußzeilenplatzhalt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100"/>
              </a:lnSpc>
            </a:pP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Polypharmacy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- 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topic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geriatric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medicine</a:t>
            </a:r>
            <a:endParaRPr lang="de-DE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649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2100"/>
              </a:lnSpc>
            </a:pP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Polypharmacy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causal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factors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Multimorbidity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geriatric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patients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Various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physicians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Various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pharmacies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Many OTC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drugs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Alternative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therapies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plant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based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„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natural</a:t>
            </a:r>
            <a:r>
              <a:rPr lang="ja-JP" altLang="de-DE">
                <a:solidFill>
                  <a:srgbClr val="000000"/>
                </a:solidFill>
                <a:latin typeface="Arial" charset="0"/>
                <a:ea typeface="ＭＳ Ｐゴシック" charset="0"/>
              </a:rPr>
              <a:t>“</a:t>
            </a:r>
            <a:r>
              <a:rPr lang="de-DE" altLang="ja-JP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altLang="ja-JP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therapies</a:t>
            </a:r>
            <a:r>
              <a:rPr lang="de-DE" altLang="ja-JP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and </a:t>
            </a:r>
            <a:r>
              <a:rPr lang="de-DE" altLang="ja-JP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supplements</a:t>
            </a:r>
            <a:endParaRPr lang="de-DE" altLang="ja-JP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ts val="2100"/>
              </a:lnSpc>
            </a:pPr>
            <a:endParaRPr lang="de-DE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2100"/>
              </a:lnSpc>
            </a:pP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Polypharmacy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Confuses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patients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and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their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carers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Worsens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adherence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for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imprtant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drugs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Worsens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outcomes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ts val="2100"/>
              </a:lnSpc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Increases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health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care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costs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Polypharmacy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- 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topic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geriatric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medicine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AAFFD6DD-3D30-0841-817C-B27817F81834}" type="slidenum">
              <a:rPr lang="de-DE" sz="1000">
                <a:latin typeface="Arial Narrow" charset="0"/>
              </a:rPr>
              <a:pPr eaLnBrk="1" hangingPunct="1"/>
              <a:t>7</a:t>
            </a:fld>
            <a:endParaRPr lang="de-DE" sz="1000">
              <a:latin typeface="Arial Narrow" charset="0"/>
            </a:endParaRPr>
          </a:p>
        </p:txBody>
      </p:sp>
      <p:sp>
        <p:nvSpPr>
          <p:cNvPr id="52229" name="Fußzeilenplatzhalt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100"/>
              </a:lnSpc>
            </a:pP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Polypharmacy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- 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topic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geriatric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medicine</a:t>
            </a:r>
            <a:endParaRPr lang="de-DE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0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66700" indent="-266700">
              <a:lnSpc>
                <a:spcPts val="2100"/>
              </a:lnSpc>
              <a:spcBef>
                <a:spcPts val="1075"/>
              </a:spcBef>
            </a:pP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Approximately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20%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65 +  „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community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dwelling</a:t>
            </a:r>
            <a:r>
              <a:rPr lang="ja-JP" altLang="de-DE" sz="2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population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consume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more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than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10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drugs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following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guideline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recommendations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altLang="ja-JP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(Steinman, Hanlon 2010)</a:t>
            </a:r>
          </a:p>
          <a:p>
            <a:pPr marL="266700" indent="-266700">
              <a:lnSpc>
                <a:spcPts val="2100"/>
              </a:lnSpc>
              <a:spcBef>
                <a:spcPts val="1075"/>
              </a:spcBef>
            </a:pP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Polypharmacy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directly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associated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potentially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inappropriate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medication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(PIM) and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non-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adherence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266700" indent="-266700">
              <a:lnSpc>
                <a:spcPts val="2100"/>
              </a:lnSpc>
              <a:spcBef>
                <a:spcPts val="1075"/>
              </a:spcBef>
            </a:pP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Riskfactors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for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„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Inappropriate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Prescribing</a:t>
            </a:r>
            <a:r>
              <a:rPr lang="ja-JP" altLang="de-DE" sz="2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altLang="ja-JP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de-DE" altLang="ja-JP" sz="1600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Spinewine</a:t>
            </a:r>
            <a:r>
              <a:rPr lang="de-DE" altLang="ja-JP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2007)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 </a:t>
            </a:r>
          </a:p>
          <a:p>
            <a:pPr marL="666750" lvl="2" indent="-266700">
              <a:lnSpc>
                <a:spcPts val="2000"/>
              </a:lnSpc>
              <a:spcBef>
                <a:spcPts val="475"/>
              </a:spcBef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age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666750" lvl="2" indent="-266700">
              <a:lnSpc>
                <a:spcPts val="2000"/>
              </a:lnSpc>
              <a:spcBef>
                <a:spcPts val="475"/>
              </a:spcBef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multimorbidity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666750" lvl="2" indent="-266700">
              <a:lnSpc>
                <a:spcPts val="2000"/>
              </a:lnSpc>
              <a:spcBef>
                <a:spcPts val="475"/>
              </a:spcBef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polypharmacy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666750" lvl="2" indent="-266700">
              <a:lnSpc>
                <a:spcPts val="2000"/>
              </a:lnSpc>
              <a:spcBef>
                <a:spcPts val="475"/>
              </a:spcBef>
              <a:buFont typeface="Arial" charset="0"/>
              <a:buChar char="•"/>
            </a:pP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more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mehrere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prescribing</a:t>
            </a:r>
            <a:r>
              <a:rPr lang="de-DE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doctors</a:t>
            </a:r>
            <a:endParaRPr lang="de-DE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266700" indent="-266700">
              <a:lnSpc>
                <a:spcPts val="2100"/>
              </a:lnSpc>
              <a:spcBef>
                <a:spcPts val="1075"/>
              </a:spcBef>
            </a:pP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incidence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adverse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drug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events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ADE‘s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rises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proportionally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extent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polypharmacy</a:t>
            </a:r>
            <a:endParaRPr lang="de-DE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66700" indent="-266700">
              <a:lnSpc>
                <a:spcPts val="2100"/>
              </a:lnSpc>
              <a:spcBef>
                <a:spcPts val="1075"/>
              </a:spcBef>
            </a:pP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5-35%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65+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poplulation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experience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at least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one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ADE per </a:t>
            </a: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year</a:t>
            </a:r>
            <a:r>
              <a:rPr lang="de-DE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266700" indent="-266700">
              <a:lnSpc>
                <a:spcPts val="2100"/>
              </a:lnSpc>
              <a:spcBef>
                <a:spcPts val="1075"/>
              </a:spcBef>
            </a:pPr>
            <a:r>
              <a:rPr lang="de-DE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ADE‘s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are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cause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10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30%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all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hospitalizations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65+ </a:t>
            </a:r>
            <a:r>
              <a:rPr lang="de-DE" altLang="ja-JP" sz="2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population</a:t>
            </a:r>
            <a:r>
              <a:rPr lang="de-DE" altLang="ja-JP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altLang="ja-JP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de-DE" altLang="ja-JP" sz="1600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Onder</a:t>
            </a:r>
            <a:r>
              <a:rPr lang="de-DE" altLang="ja-JP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2002)</a:t>
            </a:r>
          </a:p>
          <a:p>
            <a:pPr marL="266700" indent="-266700">
              <a:lnSpc>
                <a:spcPts val="2100"/>
              </a:lnSpc>
            </a:pPr>
            <a:endParaRPr lang="de-DE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CC0B8BDB-8442-D445-92B4-28BEC1C2CC9A}" type="slidenum">
              <a:rPr lang="de-DE" sz="1000">
                <a:latin typeface="Arial Narrow" charset="0"/>
              </a:rPr>
              <a:pPr eaLnBrk="1" hangingPunct="1"/>
              <a:t>8</a:t>
            </a:fld>
            <a:endParaRPr lang="de-DE" sz="1000">
              <a:latin typeface="Arial Narrow" charset="0"/>
            </a:endParaRPr>
          </a:p>
        </p:txBody>
      </p:sp>
      <p:sp>
        <p:nvSpPr>
          <p:cNvPr id="53253" name="Fußzeilenplatzhalt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09600"/>
          </a:xfrm>
        </p:spPr>
        <p:txBody>
          <a:bodyPr/>
          <a:lstStyle/>
          <a:p>
            <a:pPr>
              <a:lnSpc>
                <a:spcPts val="1925"/>
              </a:lnSpc>
            </a:pPr>
            <a:b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Polypharmacy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the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older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population</a:t>
            </a:r>
            <a:b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sz="1600" b="0" i="1" dirty="0">
                <a:latin typeface="Arial" charset="0"/>
                <a:ea typeface="ＭＳ Ｐゴシック" charset="0"/>
                <a:cs typeface="ＭＳ Ｐゴシック" charset="0"/>
              </a:rPr>
              <a:t>Versorgungs-Report 2012, Schwerpunkt Gesundheit im Alter, Schattauer Verlag</a:t>
            </a:r>
            <a:br>
              <a:rPr lang="de-DE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de-D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5299" name="Inhaltsplatzhalter 5" descr="VSR12_Abb0701-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00" r="-17000"/>
          <a:stretch>
            <a:fillRect/>
          </a:stretch>
        </p:blipFill>
        <p:spPr>
          <a:solidFill>
            <a:srgbClr val="FFFAC9"/>
          </a:solidFill>
        </p:spPr>
      </p:pic>
      <p:sp>
        <p:nvSpPr>
          <p:cNvPr id="5530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000">
                <a:latin typeface="Arial Narrow" charset="0"/>
              </a:rPr>
              <a:t>Seite </a:t>
            </a:r>
            <a:fld id="{72319729-AAAB-4F4F-8A73-5B86B1C5E474}" type="slidenum">
              <a:rPr lang="de-DE" sz="1000">
                <a:latin typeface="Arial Narrow" charset="0"/>
              </a:rPr>
              <a:pPr eaLnBrk="1" hangingPunct="1"/>
              <a:t>9</a:t>
            </a:fld>
            <a:endParaRPr lang="de-DE" sz="1000">
              <a:latin typeface="Arial Narrow" charset="0"/>
            </a:endParaRPr>
          </a:p>
        </p:txBody>
      </p:sp>
      <p:sp>
        <p:nvSpPr>
          <p:cNvPr id="55301" name="Fußzeilenplatzhalt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latin typeface="Arial Narrow" charset="0"/>
              </a:rPr>
              <a:t>Thomas Frühwald, Polypharmacy - A Geriatric Perspective,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1543</Words>
  <Application>Microsoft Macintosh PowerPoint</Application>
  <PresentationFormat>Bildschirmpräsentation (4:3)</PresentationFormat>
  <Paragraphs>157</Paragraphs>
  <Slides>22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Arial Narrow</vt:lpstr>
      <vt:lpstr>Times New Roman</vt:lpstr>
      <vt:lpstr>Wingdings</vt:lpstr>
      <vt:lpstr>Standarddesign</vt:lpstr>
      <vt:lpstr>Polypharmacy A Geriatric Perspective</vt:lpstr>
      <vt:lpstr>Pharmacotherapy in old age What makes (still) sense?  Deprescribing Contents:</vt:lpstr>
      <vt:lpstr>Under-,over- or mistreatment Tinetti ME, Fried T: The End of the Disease Era. Am J Med. 2004, 116 (3): 179-85 </vt:lpstr>
      <vt:lpstr>Under-,over- or mistreatment Tinetti ME, Fried T: The End of the Disease Era. Am J Med. 2004, 116 (3): 179-85 </vt:lpstr>
      <vt:lpstr> The End of the Disease Era Tinetti ME, Fried T. The End of the Disease Era .Am J Med. 2004, 116 (3): 179-85 </vt:lpstr>
      <vt:lpstr>Polypharmacy  - a topic for geriatric medicine</vt:lpstr>
      <vt:lpstr>Polypharmacy  - a topic for geriatric medicine</vt:lpstr>
      <vt:lpstr>Polypharmacy  - a topic for geriatric medicine</vt:lpstr>
      <vt:lpstr> Polypharmacy in the older population Versorgungs-Report 2012, Schwerpunkt Gesundheit im Alter, Schattauer Verlag </vt:lpstr>
      <vt:lpstr>Austrian PIM List Mann E, Böhmdorfer B, Frühwald T, Roller-Wirnsberger RE, Dovjak P et al.  Potentially inappropriate medication in geriatric patients: the Austrian consensus panel list. Wiener Klin. Wochenschrift. 2012;124(5–6):160–9.</vt:lpstr>
      <vt:lpstr>Austrian PIM List Mann E, Böhmdorfer B, Frühwald T, Roller-Wirnsberger RE, Dovjak P et al.  Potentially inappropriate medication in geriatric patients: the Austrian consensus panel list. Wiener Klin. Wochenschrift. 2012;124(5–6):160–9.</vt:lpstr>
      <vt:lpstr>Austrian PIM List Mann E, Böhmdorfer B, Frühwald T, Roller-Wirnsberger RE, Dovjak P et al.  Potentially inappropriate medication in geriatric patients: the Austrian consensus panel list. Wiener Klin. Wochenschrift. 2012;124(5–6):160–9</vt:lpstr>
      <vt:lpstr>PowerPoint-Präsentation</vt:lpstr>
      <vt:lpstr>STOPP / START Gallagher P et al. Int J Clin Pharmacol Ther 2008 (46): 72-83 </vt:lpstr>
      <vt:lpstr>STOPP / START Gallagher P et al. Int J Clin Pharmacol Ther 2008 (46):72-83 </vt:lpstr>
      <vt:lpstr> STOPP / START 2 O‘Mahony et al. Age Ageing 2015: 44: 213-218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Danke! &lt;thofru@icloud.com&gt; </vt:lpstr>
    </vt:vector>
  </TitlesOfParts>
  <Company>EDV Management Betriebsführungszentrum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christian pavlovsky</dc:creator>
  <cp:lastModifiedBy>Dirk Jarré</cp:lastModifiedBy>
  <cp:revision>405</cp:revision>
  <cp:lastPrinted>2022-01-25T17:15:07Z</cp:lastPrinted>
  <dcterms:created xsi:type="dcterms:W3CDTF">2017-02-12T17:15:13Z</dcterms:created>
  <dcterms:modified xsi:type="dcterms:W3CDTF">2025-03-12T19:00:20Z</dcterms:modified>
</cp:coreProperties>
</file>